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theme/themeOverride1.xml" ContentType="application/vnd.openxmlformats-officedocument.themeOverride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6" r:id="rId2"/>
    <p:sldId id="288" r:id="rId3"/>
    <p:sldId id="290" r:id="rId4"/>
    <p:sldId id="291" r:id="rId5"/>
    <p:sldId id="292" r:id="rId6"/>
    <p:sldId id="297" r:id="rId7"/>
    <p:sldId id="298" r:id="rId8"/>
    <p:sldId id="299" r:id="rId9"/>
    <p:sldId id="259" r:id="rId10"/>
    <p:sldId id="260" r:id="rId11"/>
    <p:sldId id="261" r:id="rId12"/>
    <p:sldId id="284" r:id="rId13"/>
    <p:sldId id="272" r:id="rId14"/>
    <p:sldId id="265" r:id="rId15"/>
    <p:sldId id="267" r:id="rId16"/>
    <p:sldId id="280" r:id="rId17"/>
    <p:sldId id="301" r:id="rId18"/>
    <p:sldId id="302" r:id="rId19"/>
    <p:sldId id="296" r:id="rId20"/>
    <p:sldId id="277" r:id="rId21"/>
    <p:sldId id="278" r:id="rId22"/>
    <p:sldId id="303" r:id="rId23"/>
    <p:sldId id="295" r:id="rId24"/>
    <p:sldId id="283" r:id="rId25"/>
    <p:sldId id="300" r:id="rId26"/>
  </p:sldIdLst>
  <p:sldSz cx="6858000" cy="9144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78E4"/>
    <a:srgbClr val="F824B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598" autoAdjust="0"/>
  </p:normalViewPr>
  <p:slideViewPr>
    <p:cSldViewPr>
      <p:cViewPr varScale="1">
        <p:scale>
          <a:sx n="82" d="100"/>
          <a:sy n="82" d="100"/>
        </p:scale>
        <p:origin x="-3228" y="-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1.jpe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4921401161563541"/>
          <c:y val="4.2847314986568102E-2"/>
          <c:w val="0.63070766793614763"/>
          <c:h val="0.8240187730416084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6"/>
            </a:solidFill>
            <a:ln w="38100" cap="flat" cmpd="sng" algn="ctr">
              <a:solidFill>
                <a:schemeClr val="accent6">
                  <a:shade val="50000"/>
                </a:schemeClr>
              </a:solidFill>
              <a:prstDash val="solid"/>
            </a:ln>
            <a:effectLst/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9450.6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  <a:ln w="381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7006.4</c:v>
                </c:pt>
              </c:numCache>
            </c:numRef>
          </c:val>
        </c:ser>
        <c:shape val="cylinder"/>
        <c:axId val="133451136"/>
        <c:axId val="139090176"/>
        <c:axId val="0"/>
      </c:bar3DChart>
      <c:catAx>
        <c:axId val="133451136"/>
        <c:scaling>
          <c:orientation val="minMax"/>
        </c:scaling>
        <c:delete val="1"/>
        <c:axPos val="b"/>
        <c:numFmt formatCode="General" sourceLinked="1"/>
        <c:tickLblPos val="nextTo"/>
        <c:crossAx val="139090176"/>
        <c:crosses val="autoZero"/>
        <c:auto val="1"/>
        <c:lblAlgn val="ctr"/>
        <c:lblOffset val="100"/>
      </c:catAx>
      <c:valAx>
        <c:axId val="139090176"/>
        <c:scaling>
          <c:orientation val="minMax"/>
        </c:scaling>
        <c:axPos val="l"/>
        <c:majorGridlines/>
        <c:numFmt formatCode="General" sourceLinked="1"/>
        <c:tickLblPos val="nextTo"/>
        <c:crossAx val="13345113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20"/>
      <c:rAngAx val="1"/>
    </c:view3D>
    <c:plotArea>
      <c:layout>
        <c:manualLayout>
          <c:layoutTarget val="inner"/>
          <c:xMode val="edge"/>
          <c:yMode val="edge"/>
          <c:x val="8.293127628095083E-2"/>
          <c:y val="1.9187717221326783E-2"/>
          <c:w val="0.91605455041186379"/>
          <c:h val="0.688466747389339"/>
        </c:manualLayout>
      </c:layout>
      <c:bar3DChart>
        <c:barDir val="col"/>
        <c:grouping val="stacked"/>
        <c:ser>
          <c:idx val="0"/>
          <c:order val="0"/>
          <c:tx>
            <c:strRef>
              <c:f>Лист2!$B$3</c:f>
              <c:strCache>
                <c:ptCount val="1"/>
                <c:pt idx="0">
                  <c:v>Безвозмездные перечисления</c:v>
                </c:pt>
              </c:strCache>
            </c:strRef>
          </c:tx>
          <c:spPr>
            <a:gradFill rotWithShape="1">
              <a:gsLst>
                <a:gs pos="0">
                  <a:srgbClr val="E7BC29">
                    <a:shade val="51000"/>
                    <a:satMod val="130000"/>
                  </a:srgbClr>
                </a:gs>
                <a:gs pos="80000">
                  <a:srgbClr val="E7BC29">
                    <a:shade val="93000"/>
                    <a:satMod val="130000"/>
                  </a:srgbClr>
                </a:gs>
                <a:gs pos="100000">
                  <a:srgbClr val="E7BC2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ngle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23519,8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29070,4</a:t>
                    </a:r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27541,20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28769,60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Лист2!$C$3:$E$3</c:f>
              <c:numCache>
                <c:formatCode>#,##0.0;[Red]\-#,##0.0</c:formatCode>
                <c:ptCount val="1"/>
                <c:pt idx="0">
                  <c:v>27541.200000000001</c:v>
                </c:pt>
              </c:numCache>
            </c:numRef>
          </c:val>
        </c:ser>
        <c:ser>
          <c:idx val="1"/>
          <c:order val="1"/>
          <c:tx>
            <c:strRef>
              <c:f>Лист2!$B$4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 rotWithShape="1">
              <a:gsLst>
                <a:gs pos="0">
                  <a:srgbClr val="809EC2">
                    <a:shade val="51000"/>
                    <a:satMod val="130000"/>
                  </a:srgbClr>
                </a:gs>
                <a:gs pos="80000">
                  <a:srgbClr val="809EC2">
                    <a:shade val="93000"/>
                    <a:satMod val="130000"/>
                  </a:srgbClr>
                </a:gs>
                <a:gs pos="100000">
                  <a:srgbClr val="809EC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2079,5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1903,5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1508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1577,0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Лист2!$C$4:$E$4</c:f>
              <c:numCache>
                <c:formatCode>#,##0.0_ ;[Red]\-#,##0.0\ </c:formatCode>
                <c:ptCount val="1"/>
                <c:pt idx="0">
                  <c:v>1508</c:v>
                </c:pt>
              </c:numCache>
            </c:numRef>
          </c:val>
        </c:ser>
        <c:ser>
          <c:idx val="2"/>
          <c:order val="2"/>
          <c:tx>
            <c:strRef>
              <c:f>Лист2!$B$5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Лист2!$C$5:$E$5</c:f>
            </c:numRef>
          </c:val>
        </c:ser>
        <c:ser>
          <c:idx val="3"/>
          <c:order val="3"/>
          <c:tx>
            <c:strRef>
              <c:f>Лист2!$B$6</c:f>
              <c:strCache>
                <c:ptCount val="1"/>
                <c:pt idx="0">
                  <c:v>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осуществляется в соответствии со статьями 227, 227.1 и 228 Налогового кодекса Российской Федераци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Лист2!$C$6:$E$6</c:f>
            </c:numRef>
          </c:val>
        </c:ser>
        <c:ser>
          <c:idx val="4"/>
          <c:order val="4"/>
          <c:tx>
            <c:strRef>
              <c:f>Лист2!$B$7</c:f>
              <c:strCache>
                <c:ptCount val="1"/>
                <c:pt idx="0">
                  <c:v>Налог на доходы физических лиц с доходов, полученных от осуществления деятельности физическими лицами, зарегистрированными в качестве индивидуальных предпринимателей, нотариусов, занимающихся частной практикой, адвокатов, учредивших адвокатские кабинеты и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Лист2!$C$7:$E$7</c:f>
            </c:numRef>
          </c:val>
        </c:ser>
        <c:ser>
          <c:idx val="5"/>
          <c:order val="5"/>
          <c:tx>
            <c:strRef>
              <c:f>Лист2!$B$8</c:f>
              <c:strCache>
                <c:ptCount val="1"/>
                <c:pt idx="0">
                  <c:v>Налог на доходы физических лиц с доходов, полученных физическими лицами в соответствии со статьей 228 Налогового кодекса Российской Федерации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Лист2!$C$8:$E$8</c:f>
            </c:numRef>
          </c:val>
        </c:ser>
        <c:ser>
          <c:idx val="6"/>
          <c:order val="6"/>
          <c:tx>
            <c:strRef>
              <c:f>Лист2!$B$9</c:f>
              <c:strCache>
                <c:ptCount val="1"/>
                <c:pt idx="0">
                  <c:v>Налог на доходы физических лиц в виде фиксированных авансовых платежей с доходов, полученных физическими лицами, являющимися иностранными гражданами, осуществляющими трудовую деятельность по найму у физических лиц на основании патента в соответствии со ст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Лист2!$C$9:$E$9</c:f>
            </c:numRef>
          </c:val>
        </c:ser>
        <c:ser>
          <c:idx val="7"/>
          <c:order val="7"/>
          <c:tx>
            <c:strRef>
              <c:f>Лист2!$B$10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Лист2!$C$10:$E$10</c:f>
            </c:numRef>
          </c:val>
        </c:ser>
        <c:ser>
          <c:idx val="8"/>
          <c:order val="8"/>
          <c:tx>
            <c:strRef>
              <c:f>Лист2!$B$11</c:f>
              <c:strCache>
                <c:ptCount val="1"/>
                <c:pt idx="0">
                  <c:v>Налог, взимаемый в связи с применением упрощенной системы налогообложения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Лист2!$C$11:$E$11</c:f>
            </c:numRef>
          </c:val>
        </c:ser>
        <c:ser>
          <c:idx val="9"/>
          <c:order val="9"/>
          <c:tx>
            <c:strRef>
              <c:f>Лист2!$B$12</c:f>
              <c:strCache>
                <c:ptCount val="1"/>
                <c:pt idx="0">
                  <c:v>Налог, взимаемый с налогоплательщиков, выбравших в качестве объекта налогообложения доходы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Лист2!$C$12:$E$12</c:f>
            </c:numRef>
          </c:val>
        </c:ser>
        <c:ser>
          <c:idx val="10"/>
          <c:order val="10"/>
          <c:tx>
            <c:strRef>
              <c:f>Лист2!$B$13</c:f>
              <c:strCache>
                <c:ptCount val="1"/>
                <c:pt idx="0">
                  <c:v>Налог, взимаемый с налогоплательщиков, выбравших в качестве объекта налогообложения доходы, уменьшенные на величину расходов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Лист2!$C$13:$E$13</c:f>
            </c:numRef>
          </c:val>
        </c:ser>
        <c:ser>
          <c:idx val="11"/>
          <c:order val="11"/>
          <c:tx>
            <c:strRef>
              <c:f>Лист2!$B$14</c:f>
              <c:strCache>
                <c:ptCount val="1"/>
                <c:pt idx="0">
                  <c:v>Налог, взимаемый в виде стоимости патента в связи с применением упрощенной системы налогообложения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Лист2!$C$14:$E$14</c:f>
            </c:numRef>
          </c:val>
        </c:ser>
        <c:ser>
          <c:idx val="12"/>
          <c:order val="12"/>
          <c:tx>
            <c:strRef>
              <c:f>Лист2!$B$15</c:f>
              <c:strCache>
                <c:ptCount val="1"/>
                <c:pt idx="0">
                  <c:v>Минимальный налог, зачисляемый в бюджеты субъектов Российской Федерации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Лист2!$C$15:$E$15</c:f>
            </c:numRef>
          </c:val>
        </c:ser>
        <c:ser>
          <c:idx val="13"/>
          <c:order val="13"/>
          <c:tx>
            <c:strRef>
              <c:f>Лист2!$B$16</c:f>
              <c:strCache>
                <c:ptCount val="1"/>
                <c:pt idx="0">
                  <c:v>Единый налог на вмененный доход для отдельных видов деятельности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Лист2!$C$16:$E$16</c:f>
            </c:numRef>
          </c:val>
        </c:ser>
        <c:ser>
          <c:idx val="14"/>
          <c:order val="14"/>
          <c:tx>
            <c:strRef>
              <c:f>Лист2!$B$17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Лист2!$C$17:$E$17</c:f>
            </c:numRef>
          </c:val>
        </c:ser>
        <c:ser>
          <c:idx val="15"/>
          <c:order val="15"/>
          <c:tx>
            <c:strRef>
              <c:f>Лист2!$B$18</c:f>
              <c:strCache>
                <c:ptCount val="1"/>
                <c:pt idx="0">
                  <c:v>НАЛОГИ НА ИМУЩЕСТВО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Лист2!$C$18:$E$18</c:f>
            </c:numRef>
          </c:val>
        </c:ser>
        <c:ser>
          <c:idx val="16"/>
          <c:order val="16"/>
          <c:tx>
            <c:strRef>
              <c:f>Лист2!$B$19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Лист2!$C$19:$E$19</c:f>
            </c:numRef>
          </c:val>
        </c:ser>
        <c:ser>
          <c:idx val="17"/>
          <c:order val="17"/>
          <c:tx>
            <c:strRef>
              <c:f>Лист2!$B$20</c:f>
              <c:strCache>
                <c:ptCount val="1"/>
                <c:pt idx="0">
                  <c:v>Транспортный налог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Лист2!$C$20:$E$20</c:f>
            </c:numRef>
          </c:val>
        </c:ser>
        <c:ser>
          <c:idx val="18"/>
          <c:order val="18"/>
          <c:tx>
            <c:strRef>
              <c:f>Лист2!$B$21</c:f>
              <c:strCache>
                <c:ptCount val="1"/>
                <c:pt idx="0">
                  <c:v>Транспортный налог с организаций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Лист2!$C$21:$E$21</c:f>
            </c:numRef>
          </c:val>
        </c:ser>
        <c:ser>
          <c:idx val="19"/>
          <c:order val="19"/>
          <c:tx>
            <c:strRef>
              <c:f>Лист2!$B$22</c:f>
              <c:strCache>
                <c:ptCount val="1"/>
                <c:pt idx="0">
                  <c:v>Транспортный налог с физических лиц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Лист2!$C$22:$E$22</c:f>
            </c:numRef>
          </c:val>
        </c:ser>
        <c:ser>
          <c:idx val="20"/>
          <c:order val="20"/>
          <c:tx>
            <c:strRef>
              <c:f>Лист2!$B$23</c:f>
              <c:strCache>
                <c:ptCount val="1"/>
                <c:pt idx="0">
                  <c:v>Земельный налог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Лист2!$C$23:$E$23</c:f>
            </c:numRef>
          </c:val>
        </c:ser>
        <c:ser>
          <c:idx val="21"/>
          <c:order val="21"/>
          <c:tx>
            <c:strRef>
              <c:f>Лист2!$B$24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Лист2!$C$24:$E$24</c:f>
            </c:numRef>
          </c:val>
        </c:ser>
        <c:ser>
          <c:idx val="22"/>
          <c:order val="22"/>
          <c:tx>
            <c:strRef>
              <c:f>Лист2!$B$25</c:f>
              <c:strCache>
                <c:ptCount val="1"/>
                <c:pt idx="0">
                  <c:v>Государственная пошлина по делам, рассматриваемым в судах общей юрисдикции, мировыми судьями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Лист2!$C$25:$E$25</c:f>
            </c:numRef>
          </c:val>
        </c:ser>
        <c:ser>
          <c:idx val="23"/>
          <c:order val="23"/>
          <c:tx>
            <c:strRef>
              <c:f>Лист2!$B$26</c:f>
              <c:strCache>
                <c:ptCount val="1"/>
                <c:pt idx="0">
                  <c:v>Государственная пошлина за совершение нотариальных действий (за исключением действий, совершаемых консульскими учреждениями Российской Федерации)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Лист2!$C$26:$E$26</c:f>
            </c:numRef>
          </c:val>
        </c:ser>
        <c:ser>
          <c:idx val="24"/>
          <c:order val="24"/>
          <c:tx>
            <c:strRef>
              <c:f>Лист2!$B$27</c:f>
              <c:strCache>
                <c:ptCount val="1"/>
                <c:pt idx="0">
                  <c:v>Государственная пошлина за государственную регистрацию, а также за совершение прочих юридически значимых действий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Лист2!$C$27:$E$27</c:f>
            </c:numRef>
          </c:val>
        </c:ser>
        <c:ser>
          <c:idx val="25"/>
          <c:order val="25"/>
          <c:tx>
            <c:strRef>
              <c:f>Лист2!$B$28</c:f>
              <c:strCache>
                <c:ptCount val="1"/>
                <c:pt idx="0">
                  <c:v>ЗАДОЛЖЕННОСТЬ И ПЕРЕРАСЧЕТЫ ПО ОТМЕНЕННЫМ НАЛОГАМ, СБОРАМ И ИНЫМ ОБЯЗАТЕЛЬНЫМ ПЛАТЕЖАМ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Лист2!$C$28:$E$28</c:f>
            </c:numRef>
          </c:val>
        </c:ser>
        <c:ser>
          <c:idx val="26"/>
          <c:order val="26"/>
          <c:tx>
            <c:strRef>
              <c:f>Лист2!$B$29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A5B592"/>
            </a:solidFill>
            <a:ln w="25400" cap="flat" cmpd="sng" algn="ctr">
              <a:solidFill>
                <a:srgbClr val="A5B592">
                  <a:shade val="50000"/>
                </a:srgbClr>
              </a:solidFill>
              <a:prstDash val="solid"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,144,2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7.4180986420206872E-3"/>
                  <c:y val="-9.523742865941715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141,0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2981672623536186E-2"/>
                  <c:y val="-1.746019525422644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138,7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6690721944546523E-2"/>
                  <c:y val="-1.26983238212555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138,7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Лист2!$C$29:$E$29</c:f>
              <c:numCache>
                <c:formatCode>#,##0.0_ ;[Red]\-#,##0.0\ </c:formatCode>
                <c:ptCount val="1"/>
                <c:pt idx="0">
                  <c:v>138.69999999999999</c:v>
                </c:pt>
              </c:numCache>
            </c:numRef>
          </c:val>
        </c:ser>
        <c:ser>
          <c:idx val="27"/>
          <c:order val="27"/>
          <c:tx>
            <c:strRef>
              <c:f>Лист2!$B$30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Лист2!$C$30:$E$30</c:f>
            </c:numRef>
          </c:val>
        </c:ser>
        <c:ser>
          <c:idx val="28"/>
          <c:order val="28"/>
          <c:tx>
            <c:strRef>
              <c:f>Лист2!$B$31</c:f>
              <c:strCache>
                <c:ptCount val="1"/>
                <c:pt idx="0">
                  <c:v>Доходы в виде прибыли, приходящейся на доли в уставных (складочных) капиталах хозяйственных товариществ и обществ, или дивидендов по акциям, принадлежащим Российской Федерации, субъектам Российской Федерации или муниципальным образованиям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Лист2!$C$31:$E$31</c:f>
            </c:numRef>
          </c:val>
        </c:ser>
        <c:ser>
          <c:idx val="29"/>
          <c:order val="29"/>
          <c:tx>
            <c:strRef>
              <c:f>Лист2!$B$32</c:f>
              <c:strCache>
                <c:ptCount val="1"/>
                <c:pt idx="0">
                  <c:v>Доходы от размещения средств бюджетов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Лист2!$C$32:$E$32</c:f>
            </c:numRef>
          </c:val>
        </c:ser>
        <c:ser>
          <c:idx val="30"/>
          <c:order val="30"/>
          <c:tx>
            <c:strRef>
              <c:f>Лист2!$B$33</c:f>
              <c:strCache>
                <c:ptCount val="1"/>
                <c:pt idx="0">
                  <c:v>Проценты, полученные от предоставления бюджетных кредитов внутри страны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Лист2!$C$33:$E$33</c:f>
            </c:numRef>
          </c:val>
        </c:ser>
        <c:ser>
          <c:idx val="31"/>
          <c:order val="31"/>
          <c:tx>
            <c:strRef>
              <c:f>Лист2!$B$34</c:f>
              <c:strCache>
                <c:ptCount val="1"/>
                <c:pt idx="0">
                  <c:v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Лист2!$C$34:$E$34</c:f>
            </c:numRef>
          </c:val>
        </c:ser>
        <c:ser>
          <c:idx val="32"/>
          <c:order val="32"/>
          <c:tx>
            <c:strRef>
              <c:f>Лист2!$B$35</c:f>
              <c:strCache>
                <c:ptCount val="1"/>
                <c:pt idx="0">
                  <c:v>Платежи от государственных и муниципальных унитарных предприятий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Лист2!$C$35:$E$35</c:f>
            </c:numRef>
          </c:val>
        </c:ser>
        <c:ser>
          <c:idx val="33"/>
          <c:order val="33"/>
          <c:tx>
            <c:strRef>
              <c:f>Лист2!$B$36</c:f>
              <c:strCache>
                <c:ptCount val="1"/>
                <c:pt idx="0">
                  <c:v>Средства, получаемые от передачи имущества, находящегося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Лист2!$C$36:$E$36</c:f>
            </c:numRef>
          </c:val>
        </c:ser>
        <c:ser>
          <c:idx val="34"/>
          <c:order val="34"/>
          <c:tx>
            <c:strRef>
              <c:f>Лист2!$B$37</c:f>
              <c:strCache>
                <c:ptCount val="1"/>
                <c:pt idx="0">
                  <c:v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Лист2!$C$37:$E$37</c:f>
            </c:numRef>
          </c:val>
        </c:ser>
        <c:ser>
          <c:idx val="35"/>
          <c:order val="35"/>
          <c:tx>
            <c:strRef>
              <c:f>Лист2!$B$38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Лист2!$C$38:$E$38</c:f>
            </c:numRef>
          </c:val>
        </c:ser>
        <c:ser>
          <c:idx val="36"/>
          <c:order val="36"/>
          <c:tx>
            <c:strRef>
              <c:f>Лист2!$B$39</c:f>
              <c:strCache>
                <c:ptCount val="1"/>
                <c:pt idx="0">
                  <c:v>ДОХОДЫ ОТ ОКАЗАНИЯ ПЛАТНЫХ УСЛУГ И КОМПЕНСАЦИИ ЗАТРАТ ГОСУДАРСТВА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Лист2!$C$39:$E$39</c:f>
            </c:numRef>
          </c:val>
        </c:ser>
        <c:ser>
          <c:idx val="37"/>
          <c:order val="37"/>
          <c:tx>
            <c:strRef>
              <c:f>Лист2!$B$40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Лист2!$C$40:$E$40</c:f>
            </c:numRef>
          </c:val>
        </c:ser>
        <c:ser>
          <c:idx val="38"/>
          <c:order val="38"/>
          <c:tx>
            <c:strRef>
              <c:f>Лист2!$B$41</c:f>
              <c:strCache>
                <c:ptCount val="1"/>
                <c:pt idx="0">
                  <c:v>Доходы от продажи квартир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Лист2!$C$41:$E$41</c:f>
            </c:numRef>
          </c:val>
        </c:ser>
        <c:ser>
          <c:idx val="39"/>
          <c:order val="39"/>
          <c:tx>
            <c:strRef>
              <c:f>Лист2!$B$42</c:f>
              <c:strCache>
                <c:ptCount val="1"/>
                <c:pt idx="0">
                  <c:v>Доходы от реализации имущества, находящегося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Лист2!$C$42:$E$42</c:f>
            </c:numRef>
          </c:val>
        </c:ser>
        <c:ser>
          <c:idx val="40"/>
          <c:order val="40"/>
          <c:tx>
            <c:strRef>
              <c:f>Лист2!$B$43</c:f>
              <c:strCache>
                <c:ptCount val="1"/>
                <c:pt idx="0">
                  <c:v>Средства от распоряжения и реализации конфискованного и иного имущества, обращенного в доход государства (в части реализации основных средств по указанному имуществу)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Лист2!$C$43:$E$43</c:f>
            </c:numRef>
          </c:val>
        </c:ser>
        <c:ser>
          <c:idx val="41"/>
          <c:order val="41"/>
          <c:tx>
            <c:strRef>
              <c:f>Лист2!$B$44</c:f>
              <c:strCache>
                <c:ptCount val="1"/>
                <c:pt idx="0">
                  <c:v>Средства от распоряжения и реализации конфискованного и иного имущества, обращенного в доход государства (в части реализации материальных запасов по указанному имуществу)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Лист2!$C$44:$E$44</c:f>
            </c:numRef>
          </c:val>
        </c:ser>
        <c:ser>
          <c:idx val="42"/>
          <c:order val="42"/>
          <c:tx>
            <c:strRef>
              <c:f>Лист2!$B$45</c:f>
              <c:strCache>
                <c:ptCount val="1"/>
                <c:pt idx="0">
                  <c:v>Доходы от продажи земельных участков, находящихся в государственной и муниципальной собственности (за исключением земельных участков бюджетных и автономных учреждений)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Лист2!$C$45:$E$45</c:f>
            </c:numRef>
          </c:val>
        </c:ser>
        <c:ser>
          <c:idx val="43"/>
          <c:order val="43"/>
          <c:tx>
            <c:strRef>
              <c:f>Лист2!$B$46</c:f>
              <c:strCache>
                <c:ptCount val="1"/>
                <c:pt idx="0">
                  <c:v>АДМИНИСТРАТИВНЫЕ ПЛАТЕЖИ И СБОРЫ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Лист2!$C$46:$E$46</c:f>
            </c:numRef>
          </c:val>
        </c:ser>
        <c:ser>
          <c:idx val="44"/>
          <c:order val="44"/>
          <c:tx>
            <c:strRef>
              <c:f>Лист2!$B$47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Лист2!$C$47:$E$47</c:f>
            </c:numRef>
          </c:val>
        </c:ser>
        <c:ser>
          <c:idx val="45"/>
          <c:order val="45"/>
          <c:tx>
            <c:strRef>
              <c:f>Лист2!$B$48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Лист2!$C$48:$E$48</c:f>
            </c:numRef>
          </c:val>
        </c:ser>
        <c:ser>
          <c:idx val="46"/>
          <c:order val="46"/>
          <c:tx>
            <c:strRef>
              <c:f>Лист2!$B$49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Лист2!$C$49:$E$49</c:f>
            </c:numRef>
          </c:val>
        </c:ser>
        <c:gapWidth val="98"/>
        <c:gapDepth val="120"/>
        <c:shape val="box"/>
        <c:axId val="124274176"/>
        <c:axId val="124275712"/>
        <c:axId val="0"/>
      </c:bar3DChart>
      <c:catAx>
        <c:axId val="124274176"/>
        <c:scaling>
          <c:orientation val="minMax"/>
        </c:scaling>
        <c:delete val="1"/>
        <c:axPos val="b"/>
        <c:tickLblPos val="nextTo"/>
        <c:crossAx val="124275712"/>
        <c:crosses val="autoZero"/>
        <c:auto val="1"/>
        <c:lblAlgn val="ctr"/>
        <c:lblOffset val="100"/>
      </c:catAx>
      <c:valAx>
        <c:axId val="124275712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050" b="1" i="1"/>
            </a:pPr>
            <a:endParaRPr lang="ru-RU"/>
          </a:p>
        </c:txPr>
        <c:crossAx val="124274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82559212997497256"/>
          <c:w val="0.99068142296220818"/>
          <c:h val="0.16911520413075795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>
      <a:bevelT prst="relaxedInset"/>
      <a:bevelB w="114300" prst="artDeco"/>
    </a:sp3d>
  </c:sp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AngAx val="1"/>
    </c:view3D>
    <c:plotArea>
      <c:layout>
        <c:manualLayout>
          <c:layoutTarget val="inner"/>
          <c:xMode val="edge"/>
          <c:yMode val="edge"/>
          <c:x val="8.0193015580151628E-2"/>
          <c:y val="1.4196142776588754E-2"/>
          <c:w val="0.91605455041186379"/>
          <c:h val="0.78370415771193658"/>
        </c:manualLayout>
      </c:layout>
      <c:bar3DChart>
        <c:barDir val="col"/>
        <c:grouping val="stacked"/>
        <c:ser>
          <c:idx val="0"/>
          <c:order val="0"/>
          <c:tx>
            <c:strRef>
              <c:f>Лист3!$B$3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 prst="relaxedInset"/>
              <a:bevelB prst="slope"/>
            </a:sp3d>
          </c:spPr>
          <c:dPt>
            <c:idx val="0"/>
            <c:spPr>
              <a:blipFill>
                <a:blip xmlns:r="http://schemas.openxmlformats.org/officeDocument/2006/relationships" r:embed="rId1">
                  <a:duotone>
                    <a:schemeClr val="accent6">
                      <a:shade val="40000"/>
                    </a:schemeClr>
                    <a:schemeClr val="accent6">
                      <a:tint val="42000"/>
                    </a:schemeClr>
                  </a:duotone>
                </a:blip>
                <a:tile tx="0" ty="0" sx="40000" sy="40000" flip="none" algn="tl"/>
              </a:blipFill>
              <a:ln>
                <a:noFill/>
              </a:ln>
              <a:effectLst>
                <a:outerShdw blurRad="95000" algn="tl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soft" dir="t">
                  <a:rot lat="0" lon="0" rev="18000000"/>
                </a:lightRig>
              </a:scene3d>
              <a:sp3d prstMaterial="dkEdge">
                <a:bevelT w="73660" h="44450" prst="riblet"/>
              </a:sp3d>
            </c:spPr>
          </c:dPt>
          <c:dPt>
            <c:idx val="1"/>
            <c:spPr>
              <a:blipFill>
                <a:blip xmlns:r="http://schemas.openxmlformats.org/officeDocument/2006/relationships" r:embed="rId1">
                  <a:duotone>
                    <a:schemeClr val="accent6">
                      <a:shade val="40000"/>
                    </a:schemeClr>
                    <a:schemeClr val="accent6">
                      <a:tint val="42000"/>
                    </a:schemeClr>
                  </a:duotone>
                </a:blip>
                <a:tile tx="0" ty="0" sx="40000" sy="40000" flip="none" algn="tl"/>
              </a:blipFill>
              <a:ln>
                <a:noFill/>
              </a:ln>
              <a:effectLst>
                <a:outerShdw blurRad="95000" algn="tl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soft" dir="t">
                  <a:rot lat="0" lon="0" rev="18000000"/>
                </a:lightRig>
              </a:scene3d>
              <a:sp3d prstMaterial="dkEdge">
                <a:bevelT w="73660" h="44450" prst="riblet"/>
              </a:sp3d>
            </c:spPr>
          </c:dPt>
          <c:dPt>
            <c:idx val="2"/>
            <c:spPr>
              <a:blipFill>
                <a:blip xmlns:r="http://schemas.openxmlformats.org/officeDocument/2006/relationships" r:embed="rId1">
                  <a:duotone>
                    <a:schemeClr val="accent6">
                      <a:shade val="40000"/>
                    </a:schemeClr>
                    <a:schemeClr val="accent6">
                      <a:tint val="42000"/>
                    </a:schemeClr>
                  </a:duotone>
                </a:blip>
                <a:tile tx="0" ty="0" sx="40000" sy="40000" flip="none" algn="tl"/>
              </a:blipFill>
              <a:ln>
                <a:noFill/>
              </a:ln>
              <a:effectLst>
                <a:outerShdw blurRad="95000" algn="tl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soft" dir="t">
                  <a:rot lat="0" lon="0" rev="18000000"/>
                </a:lightRig>
              </a:scene3d>
              <a:sp3d prstMaterial="dkEdge">
                <a:bevelT w="73660" h="44450" prst="riblet"/>
              </a:sp3d>
            </c:spPr>
          </c:dPt>
          <c:dLbls>
            <c:dLbl>
              <c:idx val="0"/>
              <c:layout>
                <c:manualLayout>
                  <c:x val="1.666666666666670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2079,05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0403638695485352E-2"/>
                  <c:y val="-1.86188693918705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2096,0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1302893214221009E-2"/>
                  <c:y val="-1.901492077400206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2099,0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2.0833290651060751E-2"/>
                  <c:y val="-3.54145660964295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1577,0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Лист3!$C$3:$G$3</c:f>
              <c:numCache>
                <c:formatCode>#,##0.0_ ;[Red]\-#,##0.0\ </c:formatCode>
                <c:ptCount val="3"/>
                <c:pt idx="0">
                  <c:v>1508</c:v>
                </c:pt>
                <c:pt idx="1">
                  <c:v>1577</c:v>
                </c:pt>
                <c:pt idx="2">
                  <c:v>1643</c:v>
                </c:pt>
              </c:numCache>
            </c:numRef>
          </c:val>
        </c:ser>
        <c:ser>
          <c:idx val="1"/>
          <c:order val="1"/>
          <c:tx>
            <c:strRef>
              <c:f>Лист3!$B$4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threePt" dir="t"/>
            </a:scene3d>
            <a:sp3d prstMaterial="metal">
              <a:bevelT prst="relaxedInset"/>
              <a:bevelB prst="slope"/>
            </a:sp3d>
          </c:spPr>
          <c:dLbls>
            <c:showVal val="1"/>
          </c:dLbls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Лист3!$C$4:$G$4</c:f>
            </c:numRef>
          </c:val>
          <c:shape val="box"/>
        </c:ser>
        <c:ser>
          <c:idx val="2"/>
          <c:order val="2"/>
          <c:tx>
            <c:strRef>
              <c:f>Лист3!$B$5</c:f>
              <c:strCache>
                <c:ptCount val="1"/>
                <c:pt idx="0">
                  <c:v>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осуществляется в соответствии со статьями 227, 227.1 и 228 Налогового кодекса Российской Федераци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Лист3!$C$5:$G$5</c:f>
            </c:numRef>
          </c:val>
          <c:shape val="box"/>
        </c:ser>
        <c:ser>
          <c:idx val="3"/>
          <c:order val="3"/>
          <c:tx>
            <c:strRef>
              <c:f>Лист3!$B$6</c:f>
              <c:strCache>
                <c:ptCount val="1"/>
                <c:pt idx="0">
                  <c:v>Налог на доходы физических лиц с доходов, полученных от осуществления деятельности физическими лицами, зарегистрированными в качестве индивидуальных предпринимателей, нотариусов, занимающихся частной практикой, адвокатов, учредивших адвокатские кабинеты и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Лист3!$C$6:$G$6</c:f>
            </c:numRef>
          </c:val>
          <c:shape val="box"/>
        </c:ser>
        <c:ser>
          <c:idx val="4"/>
          <c:order val="4"/>
          <c:tx>
            <c:strRef>
              <c:f>Лист3!$B$7</c:f>
              <c:strCache>
                <c:ptCount val="1"/>
                <c:pt idx="0">
                  <c:v>Налог на доходы физических лиц с доходов, полученных физическими лицами в соответствии со статьей 228 Налогового кодекса Российской Федерации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Лист3!$C$7:$G$7</c:f>
            </c:numRef>
          </c:val>
          <c:shape val="box"/>
        </c:ser>
        <c:ser>
          <c:idx val="5"/>
          <c:order val="5"/>
          <c:tx>
            <c:strRef>
              <c:f>Лист3!$B$8</c:f>
              <c:strCache>
                <c:ptCount val="1"/>
                <c:pt idx="0">
                  <c:v>Налог на доходы физических лиц в виде фиксированных авансовых платежей с доходов, полученных физическими лицами, являющимися иностранными гражданами, осуществляющими трудовую деятельность по найму у физических лиц на основании патента в соответствии со ст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Лист3!$C$8:$G$8</c:f>
            </c:numRef>
          </c:val>
          <c:shape val="box"/>
        </c:ser>
        <c:ser>
          <c:idx val="6"/>
          <c:order val="6"/>
          <c:tx>
            <c:strRef>
              <c:f>Лист3!$B$9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Лист3!$C$9:$G$9</c:f>
            </c:numRef>
          </c:val>
          <c:shape val="box"/>
        </c:ser>
        <c:ser>
          <c:idx val="7"/>
          <c:order val="7"/>
          <c:tx>
            <c:strRef>
              <c:f>Лист3!$B$10</c:f>
              <c:strCache>
                <c:ptCount val="1"/>
                <c:pt idx="0">
                  <c:v>Налог, взимаемый в связи с применением упрощенной системы налогообложения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Лист3!$C$10:$G$10</c:f>
            </c:numRef>
          </c:val>
          <c:shape val="box"/>
        </c:ser>
        <c:ser>
          <c:idx val="8"/>
          <c:order val="8"/>
          <c:tx>
            <c:strRef>
              <c:f>Лист3!$B$11</c:f>
              <c:strCache>
                <c:ptCount val="1"/>
                <c:pt idx="0">
                  <c:v>Налог, взимаемый с налогоплательщиков, выбравших в качестве объекта налогообложения доходы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Лист3!$C$11:$G$11</c:f>
            </c:numRef>
          </c:val>
          <c:shape val="box"/>
        </c:ser>
        <c:ser>
          <c:idx val="9"/>
          <c:order val="9"/>
          <c:tx>
            <c:strRef>
              <c:f>Лист3!$B$12</c:f>
              <c:strCache>
                <c:ptCount val="1"/>
                <c:pt idx="0">
                  <c:v>Налог, взимаемый с налогоплательщиков, выбравших в качестве объекта налогообложения доходы, уменьшенные на величину расходов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Лист3!$C$12:$G$12</c:f>
            </c:numRef>
          </c:val>
          <c:shape val="box"/>
        </c:ser>
        <c:ser>
          <c:idx val="10"/>
          <c:order val="10"/>
          <c:tx>
            <c:strRef>
              <c:f>Лист3!$B$13</c:f>
              <c:strCache>
                <c:ptCount val="1"/>
                <c:pt idx="0">
                  <c:v>Налог, взимаемый в виде стоимости патента в связи с применением упрощенной системы налогообложения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Лист3!$C$13:$G$13</c:f>
            </c:numRef>
          </c:val>
          <c:shape val="box"/>
        </c:ser>
        <c:ser>
          <c:idx val="11"/>
          <c:order val="11"/>
          <c:tx>
            <c:strRef>
              <c:f>Лист3!$B$14</c:f>
              <c:strCache>
                <c:ptCount val="1"/>
                <c:pt idx="0">
                  <c:v>Минимальный налог, зачисляемый в бюджеты субъектов Российской Федерации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Лист3!$C$14:$G$14</c:f>
            </c:numRef>
          </c:val>
          <c:shape val="box"/>
        </c:ser>
        <c:ser>
          <c:idx val="12"/>
          <c:order val="12"/>
          <c:tx>
            <c:strRef>
              <c:f>Лист3!$B$15</c:f>
              <c:strCache>
                <c:ptCount val="1"/>
                <c:pt idx="0">
                  <c:v>Единый налог на вмененный доход для отдельных видов деятельности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Лист3!$C$15:$G$15</c:f>
            </c:numRef>
          </c:val>
          <c:shape val="box"/>
        </c:ser>
        <c:ser>
          <c:idx val="13"/>
          <c:order val="13"/>
          <c:tx>
            <c:strRef>
              <c:f>Лист3!$B$16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Лист3!$C$16:$G$16</c:f>
            </c:numRef>
          </c:val>
          <c:shape val="box"/>
        </c:ser>
        <c:ser>
          <c:idx val="14"/>
          <c:order val="14"/>
          <c:tx>
            <c:strRef>
              <c:f>Лист3!$B$17</c:f>
              <c:strCache>
                <c:ptCount val="1"/>
                <c:pt idx="0">
                  <c:v>НАЛОГИ НА ИМУЩЕСТВО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Лист3!$C$17:$G$17</c:f>
            </c:numRef>
          </c:val>
          <c:shape val="box"/>
        </c:ser>
        <c:ser>
          <c:idx val="15"/>
          <c:order val="15"/>
          <c:tx>
            <c:strRef>
              <c:f>Лист3!$B$18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Лист3!$C$18:$G$18</c:f>
            </c:numRef>
          </c:val>
          <c:shape val="box"/>
        </c:ser>
        <c:ser>
          <c:idx val="16"/>
          <c:order val="16"/>
          <c:tx>
            <c:strRef>
              <c:f>Лист3!$B$19</c:f>
              <c:strCache>
                <c:ptCount val="1"/>
                <c:pt idx="0">
                  <c:v>Транспортный налог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Лист3!$C$19:$G$19</c:f>
            </c:numRef>
          </c:val>
          <c:shape val="box"/>
        </c:ser>
        <c:ser>
          <c:idx val="17"/>
          <c:order val="17"/>
          <c:tx>
            <c:strRef>
              <c:f>Лист3!$B$20</c:f>
              <c:strCache>
                <c:ptCount val="1"/>
                <c:pt idx="0">
                  <c:v>Транспортный налог с организаций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Лист3!$C$20:$G$20</c:f>
            </c:numRef>
          </c:val>
          <c:shape val="box"/>
        </c:ser>
        <c:ser>
          <c:idx val="18"/>
          <c:order val="18"/>
          <c:tx>
            <c:strRef>
              <c:f>Лист3!$B$21</c:f>
              <c:strCache>
                <c:ptCount val="1"/>
                <c:pt idx="0">
                  <c:v>Транспортный налог с физических лиц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Лист3!$C$21:$G$21</c:f>
            </c:numRef>
          </c:val>
          <c:shape val="box"/>
        </c:ser>
        <c:ser>
          <c:idx val="19"/>
          <c:order val="19"/>
          <c:tx>
            <c:strRef>
              <c:f>Лист3!$B$22</c:f>
              <c:strCache>
                <c:ptCount val="1"/>
                <c:pt idx="0">
                  <c:v>Земельный налог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Лист3!$C$22:$G$22</c:f>
            </c:numRef>
          </c:val>
          <c:shape val="box"/>
        </c:ser>
        <c:ser>
          <c:idx val="20"/>
          <c:order val="20"/>
          <c:tx>
            <c:strRef>
              <c:f>Лист3!$B$23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Лист3!$C$23:$G$23</c:f>
            </c:numRef>
          </c:val>
          <c:shape val="box"/>
        </c:ser>
        <c:ser>
          <c:idx val="21"/>
          <c:order val="21"/>
          <c:tx>
            <c:strRef>
              <c:f>Лист3!$B$24</c:f>
              <c:strCache>
                <c:ptCount val="1"/>
                <c:pt idx="0">
                  <c:v>Государственная пошлина по делам, рассматриваемым в судах общей юрисдикции, мировыми судьями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Лист3!$C$24:$G$24</c:f>
            </c:numRef>
          </c:val>
          <c:shape val="box"/>
        </c:ser>
        <c:ser>
          <c:idx val="22"/>
          <c:order val="22"/>
          <c:tx>
            <c:strRef>
              <c:f>Лист3!$B$25</c:f>
              <c:strCache>
                <c:ptCount val="1"/>
                <c:pt idx="0">
                  <c:v>Государственная пошлина за совершение нотариальных действий (за исключением действий, совершаемых консульскими учреждениями Российской Федерации)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Лист3!$C$25:$G$25</c:f>
            </c:numRef>
          </c:val>
          <c:shape val="box"/>
        </c:ser>
        <c:ser>
          <c:idx val="23"/>
          <c:order val="23"/>
          <c:tx>
            <c:strRef>
              <c:f>Лист3!$B$26</c:f>
              <c:strCache>
                <c:ptCount val="1"/>
                <c:pt idx="0">
                  <c:v>Государственная пошлина за государственную регистрацию, а также за совершение прочих юридически значимых действий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Лист3!$C$26:$G$26</c:f>
            </c:numRef>
          </c:val>
          <c:shape val="box"/>
        </c:ser>
        <c:ser>
          <c:idx val="24"/>
          <c:order val="24"/>
          <c:tx>
            <c:strRef>
              <c:f>Лист3!$B$27</c:f>
              <c:strCache>
                <c:ptCount val="1"/>
                <c:pt idx="0">
                  <c:v>ЗАДОЛЖЕННОСТЬ И ПЕРЕРАСЧЕТЫ ПО ОТМЕНЕННЫМ НАЛОГАМ, СБОРАМ И ИНЫМ ОБЯЗАТЕЛЬНЫМ ПЛАТЕЖАМ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Лист3!$C$27:$G$27</c:f>
            </c:numRef>
          </c:val>
          <c:shape val="box"/>
        </c:ser>
        <c:ser>
          <c:idx val="25"/>
          <c:order val="25"/>
          <c:tx>
            <c:strRef>
              <c:f>Лист3!$B$28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3"/>
            </a:solidFill>
            <a:ln w="63500" cap="flat" cmpd="sng" algn="ctr">
              <a:solidFill>
                <a:schemeClr val="lt1"/>
              </a:solidFill>
              <a:prstDash val="solid"/>
            </a:ln>
            <a:effectLst>
              <a:outerShdw blurRad="95000" rotWithShape="0">
                <a:srgbClr val="000000">
                  <a:alpha val="50000"/>
                </a:srgbClr>
              </a:outerShdw>
              <a:softEdge rad="12700"/>
            </a:effectLst>
          </c:spPr>
          <c:dLbls>
            <c:dLbl>
              <c:idx val="0"/>
              <c:layout>
                <c:manualLayout>
                  <c:x val="1.666666666666670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144,2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8055555555555561E-2"/>
                  <c:y val="4.119829289845199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151,2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944444444444444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157,2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2.0833333333333412E-2"/>
                  <c:y val="-4.119829289845237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138,7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Лист3!$C$28:$G$28</c:f>
              <c:numCache>
                <c:formatCode>#,##0.0_ ;[Red]\-#,##0.0\ </c:formatCode>
                <c:ptCount val="3"/>
                <c:pt idx="0">
                  <c:v>138.69999999999999</c:v>
                </c:pt>
                <c:pt idx="1">
                  <c:v>138.69999999999999</c:v>
                </c:pt>
                <c:pt idx="2">
                  <c:v>139.69999999999999</c:v>
                </c:pt>
              </c:numCache>
            </c:numRef>
          </c:val>
        </c:ser>
        <c:ser>
          <c:idx val="26"/>
          <c:order val="26"/>
          <c:tx>
            <c:strRef>
              <c:f>Лист3!$B$29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 prstMaterial="metal">
              <a:bevelT prst="relaxedInset"/>
              <a:bevelB prst="slope"/>
            </a:sp3d>
          </c:spPr>
          <c:dLbls>
            <c:showVal val="1"/>
          </c:dLbls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Лист3!$C$29:$G$29</c:f>
            </c:numRef>
          </c:val>
          <c:shape val="box"/>
        </c:ser>
        <c:ser>
          <c:idx val="27"/>
          <c:order val="27"/>
          <c:tx>
            <c:strRef>
              <c:f>Лист3!$B$30</c:f>
              <c:strCache>
                <c:ptCount val="1"/>
                <c:pt idx="0">
                  <c:v>Доходы в виде прибыли, приходящейся на доли в уставных (складочных) капиталах хозяйственных товариществ и обществ, или дивидендов по акциям, принадлежащим Российской Федерации, субъектам Российской Федерации или муниципальным образованиям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Лист3!$C$30:$G$30</c:f>
            </c:numRef>
          </c:val>
          <c:shape val="box"/>
        </c:ser>
        <c:ser>
          <c:idx val="28"/>
          <c:order val="28"/>
          <c:tx>
            <c:strRef>
              <c:f>Лист3!$B$31</c:f>
              <c:strCache>
                <c:ptCount val="1"/>
                <c:pt idx="0">
                  <c:v>Доходы от размещения средств бюджетов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Лист3!$C$31:$G$31</c:f>
            </c:numRef>
          </c:val>
          <c:shape val="box"/>
        </c:ser>
        <c:ser>
          <c:idx val="29"/>
          <c:order val="29"/>
          <c:tx>
            <c:strRef>
              <c:f>Лист3!$B$32</c:f>
              <c:strCache>
                <c:ptCount val="1"/>
                <c:pt idx="0">
                  <c:v>Проценты, полученные от предоставления бюджетных кредитов внутри страны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Лист3!$C$32:$G$32</c:f>
            </c:numRef>
          </c:val>
          <c:shape val="box"/>
        </c:ser>
        <c:ser>
          <c:idx val="30"/>
          <c:order val="30"/>
          <c:tx>
            <c:strRef>
              <c:f>Лист3!$B$33</c:f>
              <c:strCache>
                <c:ptCount val="1"/>
                <c:pt idx="0">
                  <c:v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Лист3!$C$33:$G$33</c:f>
            </c:numRef>
          </c:val>
          <c:shape val="box"/>
        </c:ser>
        <c:ser>
          <c:idx val="31"/>
          <c:order val="31"/>
          <c:tx>
            <c:strRef>
              <c:f>Лист3!$B$34</c:f>
              <c:strCache>
                <c:ptCount val="1"/>
                <c:pt idx="0">
                  <c:v>Платежи от государственных и муниципальных унитарных предприятий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Лист3!$C$34:$G$34</c:f>
            </c:numRef>
          </c:val>
          <c:shape val="box"/>
        </c:ser>
        <c:ser>
          <c:idx val="32"/>
          <c:order val="32"/>
          <c:tx>
            <c:strRef>
              <c:f>Лист3!$B$35</c:f>
              <c:strCache>
                <c:ptCount val="1"/>
                <c:pt idx="0">
                  <c:v>Средства, получаемые от передачи имущества, находящегося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Лист3!$C$35:$G$35</c:f>
            </c:numRef>
          </c:val>
          <c:shape val="box"/>
        </c:ser>
        <c:ser>
          <c:idx val="33"/>
          <c:order val="33"/>
          <c:tx>
            <c:strRef>
              <c:f>Лист3!$B$36</c:f>
              <c:strCache>
                <c:ptCount val="1"/>
                <c:pt idx="0">
                  <c:v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Лист3!$C$36:$G$36</c:f>
            </c:numRef>
          </c:val>
          <c:shape val="box"/>
        </c:ser>
        <c:ser>
          <c:idx val="34"/>
          <c:order val="34"/>
          <c:tx>
            <c:strRef>
              <c:f>Лист3!$B$37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Лист3!$C$37:$G$37</c:f>
            </c:numRef>
          </c:val>
          <c:shape val="box"/>
        </c:ser>
        <c:ser>
          <c:idx val="35"/>
          <c:order val="35"/>
          <c:tx>
            <c:strRef>
              <c:f>Лист3!$B$38</c:f>
              <c:strCache>
                <c:ptCount val="1"/>
                <c:pt idx="0">
                  <c:v>ДОХОДЫ ОТ ОКАЗАНИЯ ПЛАТНЫХ УСЛУГ И КОМПЕНСАЦИИ ЗАТРАТ ГОСУДАРСТВА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Лист3!$C$38:$G$38</c:f>
            </c:numRef>
          </c:val>
          <c:shape val="box"/>
        </c:ser>
        <c:ser>
          <c:idx val="36"/>
          <c:order val="36"/>
          <c:tx>
            <c:strRef>
              <c:f>Лист3!$B$39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Лист3!$C$39:$G$39</c:f>
            </c:numRef>
          </c:val>
          <c:shape val="box"/>
        </c:ser>
        <c:ser>
          <c:idx val="37"/>
          <c:order val="37"/>
          <c:tx>
            <c:strRef>
              <c:f>Лист3!$B$40</c:f>
              <c:strCache>
                <c:ptCount val="1"/>
                <c:pt idx="0">
                  <c:v>Доходы от продажи квартир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Лист3!$C$40:$G$40</c:f>
            </c:numRef>
          </c:val>
          <c:shape val="box"/>
        </c:ser>
        <c:ser>
          <c:idx val="38"/>
          <c:order val="38"/>
          <c:tx>
            <c:strRef>
              <c:f>Лист3!$B$41</c:f>
              <c:strCache>
                <c:ptCount val="1"/>
                <c:pt idx="0">
                  <c:v>Доходы от реализации имущества, находящегося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Лист3!$C$41:$G$41</c:f>
            </c:numRef>
          </c:val>
          <c:shape val="box"/>
        </c:ser>
        <c:ser>
          <c:idx val="39"/>
          <c:order val="39"/>
          <c:tx>
            <c:strRef>
              <c:f>Лист3!$B$42</c:f>
              <c:strCache>
                <c:ptCount val="1"/>
                <c:pt idx="0">
                  <c:v>Средства от распоряжения и реализации конфискованного и иного имущества, обращенного в доход государства (в части реализации основных средств по указанному имуществу)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Лист3!$C$42:$G$42</c:f>
            </c:numRef>
          </c:val>
          <c:shape val="box"/>
        </c:ser>
        <c:ser>
          <c:idx val="40"/>
          <c:order val="40"/>
          <c:tx>
            <c:strRef>
              <c:f>Лист3!$B$43</c:f>
              <c:strCache>
                <c:ptCount val="1"/>
                <c:pt idx="0">
                  <c:v>Средства от распоряжения и реализации конфискованного и иного имущества, обращенного в доход государства (в части реализации материальных запасов по указанному имуществу)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Лист3!$C$43:$G$43</c:f>
            </c:numRef>
          </c:val>
          <c:shape val="box"/>
        </c:ser>
        <c:ser>
          <c:idx val="41"/>
          <c:order val="41"/>
          <c:tx>
            <c:strRef>
              <c:f>Лист3!$B$44</c:f>
              <c:strCache>
                <c:ptCount val="1"/>
                <c:pt idx="0">
                  <c:v>Доходы от продажи земельных участков, находящихся в государственной и муниципальной собственности (за исключением земельных участков бюджетных и автономных учреждений)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Лист3!$C$44:$G$44</c:f>
            </c:numRef>
          </c:val>
          <c:shape val="box"/>
        </c:ser>
        <c:ser>
          <c:idx val="42"/>
          <c:order val="42"/>
          <c:tx>
            <c:strRef>
              <c:f>Лист3!$B$45</c:f>
              <c:strCache>
                <c:ptCount val="1"/>
                <c:pt idx="0">
                  <c:v>АДМИНИСТРАТИВНЫЕ ПЛАТЕЖИ И СБОРЫ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Лист3!$C$45:$G$45</c:f>
            </c:numRef>
          </c:val>
          <c:shape val="box"/>
        </c:ser>
        <c:ser>
          <c:idx val="43"/>
          <c:order val="43"/>
          <c:tx>
            <c:strRef>
              <c:f>Лист3!$B$46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Лист3!$C$46:$G$46</c:f>
            </c:numRef>
          </c:val>
          <c:shape val="box"/>
        </c:ser>
        <c:ser>
          <c:idx val="44"/>
          <c:order val="44"/>
          <c:tx>
            <c:strRef>
              <c:f>Лист3!$B$47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Лист3!$C$47:$G$47</c:f>
            </c:numRef>
          </c:val>
          <c:shape val="box"/>
        </c:ser>
        <c:ser>
          <c:idx val="45"/>
          <c:order val="45"/>
          <c:tx>
            <c:strRef>
              <c:f>Лист3!$B$48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Лист3!$C$48:$G$48</c:f>
            </c:numRef>
          </c:val>
          <c:shape val="box"/>
        </c:ser>
        <c:ser>
          <c:idx val="46"/>
          <c:order val="46"/>
          <c:tx>
            <c:strRef>
              <c:f>Лист3!#ССЫЛКА!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3"/>
            </a:solidFill>
            <a:ln w="63500" cap="flat" cmpd="sng" algn="ctr">
              <a:solidFill>
                <a:schemeClr val="lt1"/>
              </a:solidFill>
              <a:prstDash val="solid"/>
            </a:ln>
            <a:effectLst>
              <a:outerShdw blurRad="95000" rotWithShape="0">
                <a:srgbClr val="000000">
                  <a:alpha val="50000"/>
                </a:srgbClr>
              </a:outerShdw>
              <a:softEdge rad="12700"/>
            </a:effectLst>
          </c:spPr>
          <c:dLbls>
            <c:dLbl>
              <c:idx val="0"/>
              <c:delete val="1"/>
            </c:dLbl>
            <c:dLbl>
              <c:idx val="1"/>
              <c:layout>
                <c:manualLayout>
                  <c:x val="1.8055555555555561E-2"/>
                  <c:y val="-6.179743934767934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45,0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250000000000000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47,0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3888888888889173E-2"/>
                  <c:y val="-6.179743934767934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49,0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txPr>
              <a:bodyPr anchor="t" anchorCtr="1"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Лист3!$C$2:$G$2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gapWidth val="126"/>
        <c:gapDepth val="100"/>
        <c:shape val="cylinder"/>
        <c:axId val="138756480"/>
        <c:axId val="138758016"/>
        <c:axId val="0"/>
      </c:bar3DChart>
      <c:catAx>
        <c:axId val="138756480"/>
        <c:scaling>
          <c:orientation val="minMax"/>
        </c:scaling>
        <c:delete val="1"/>
        <c:axPos val="b"/>
        <c:tickLblPos val="nextTo"/>
        <c:crossAx val="138758016"/>
        <c:crosses val="autoZero"/>
        <c:auto val="1"/>
        <c:lblAlgn val="ctr"/>
        <c:lblOffset val="100"/>
      </c:catAx>
      <c:valAx>
        <c:axId val="138758016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050" b="1" i="1"/>
            </a:pPr>
            <a:endParaRPr lang="ru-RU"/>
          </a:p>
        </c:txPr>
        <c:crossAx val="138756480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3.2472659667541611E-3"/>
          <c:y val="0.87313874846004369"/>
          <c:w val="0.99529243219597563"/>
          <c:h val="0.12686125153995659"/>
        </c:manualLayout>
      </c:layout>
      <c:txPr>
        <a:bodyPr/>
        <a:lstStyle/>
        <a:p>
          <a:pPr>
            <a:defRPr sz="2000" b="0" i="1"/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>
      <a:bevelT prst="relaxedInset"/>
      <a:bevelB w="114300" prst="artDeco"/>
    </a:sp3d>
  </c:sp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view3D>
      <c:rotX val="0"/>
      <c:rotY val="0"/>
      <c:perspective val="30"/>
    </c:view3D>
    <c:plotArea>
      <c:layout>
        <c:manualLayout>
          <c:layoutTarget val="inner"/>
          <c:xMode val="edge"/>
          <c:yMode val="edge"/>
          <c:x val="9.4648148148148301E-2"/>
          <c:y val="0.4568681594223738"/>
          <c:w val="0.90459638378535601"/>
          <c:h val="0.40459131239336604"/>
        </c:manualLayout>
      </c:layout>
      <c:bar3DChart>
        <c:barDir val="col"/>
        <c:grouping val="percentStacked"/>
        <c:ser>
          <c:idx val="0"/>
          <c:order val="0"/>
          <c:dLbls>
            <c:dLbl>
              <c:idx val="0"/>
              <c:layout>
                <c:manualLayout>
                  <c:x val="5.9460484106153531E-3"/>
                  <c:y val="-0.1311749179205429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n>
                          <a:solidFill>
                            <a:schemeClr val="bg1"/>
                          </a:solidFill>
                        </a:ln>
                      </a:rPr>
                      <a:t>2015</a:t>
                    </a:r>
                    <a:endParaRPr lang="en-US" dirty="0">
                      <a:ln>
                        <a:solidFill>
                          <a:schemeClr val="bg1"/>
                        </a:solidFill>
                      </a:ln>
                    </a:endParaRPr>
                  </a:p>
                </c:rich>
              </c:tx>
              <c:showSerName val="1"/>
            </c:dLbl>
            <c:dLbl>
              <c:idx val="1"/>
              <c:layout>
                <c:manualLayout>
                  <c:x val="1.3353455818022771E-2"/>
                  <c:y val="-0.1321789795591641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n>
                          <a:solidFill>
                            <a:schemeClr val="bg1"/>
                          </a:solidFill>
                        </a:ln>
                      </a:rPr>
                      <a:t>2016</a:t>
                    </a:r>
                    <a:endParaRPr lang="en-US" dirty="0">
                      <a:ln>
                        <a:solidFill>
                          <a:schemeClr val="bg1"/>
                        </a:solidFill>
                      </a:ln>
                    </a:endParaRPr>
                  </a:p>
                </c:rich>
              </c:tx>
              <c:showSerName val="1"/>
            </c:dLbl>
            <c:dLbl>
              <c:idx val="2"/>
              <c:layout>
                <c:manualLayout>
                  <c:x val="0"/>
                  <c:y val="8.3478256296980208E-3"/>
                </c:manualLayout>
              </c:layout>
              <c:showSerName val="1"/>
            </c:dLbl>
            <c:dLbl>
              <c:idx val="3"/>
              <c:layout>
                <c:manualLayout>
                  <c:x val="-1.3647440825449804E-3"/>
                  <c:y val="4.1739128148490104E-3"/>
                </c:manualLayout>
              </c:layout>
              <c:showSerName val="1"/>
            </c:dLbl>
            <c:showSerName val="1"/>
          </c:dLbls>
          <c:cat>
            <c:multiLvlStrRef>
              <c:f>Лист2!$C$17:$F$18</c:f>
              <c:multiLvlStrCache>
                <c:ptCount val="2"/>
                <c:lvl>
                  <c:pt idx="0">
                    <c:v>2012г.</c:v>
                  </c:pt>
                  <c:pt idx="1">
                    <c:v>2013г.</c:v>
                  </c:pt>
                </c:lvl>
                <c:lvl>
                  <c:pt idx="0">
                    <c:v>Целевые программы</c:v>
                  </c:pt>
                </c:lvl>
              </c:multiLvlStrCache>
            </c:multiLvlStrRef>
          </c:cat>
          <c:val>
            <c:numRef>
              <c:f>Лист2!$C$19:$D$19</c:f>
              <c:numCache>
                <c:formatCode>0.0</c:formatCode>
                <c:ptCount val="2"/>
                <c:pt idx="0">
                  <c:v>1268</c:v>
                </c:pt>
                <c:pt idx="1">
                  <c:v>825.2</c:v>
                </c:pt>
              </c:numCache>
            </c:numRef>
          </c:val>
        </c:ser>
        <c:gapWidth val="88"/>
        <c:shape val="cylinder"/>
        <c:axId val="79792000"/>
        <c:axId val="79793536"/>
        <c:axId val="0"/>
      </c:bar3DChart>
      <c:catAx>
        <c:axId val="79792000"/>
        <c:scaling>
          <c:orientation val="minMax"/>
        </c:scaling>
        <c:delete val="1"/>
        <c:axPos val="b"/>
        <c:tickLblPos val="nextTo"/>
        <c:crossAx val="79793536"/>
        <c:crosses val="autoZero"/>
        <c:auto val="1"/>
        <c:lblAlgn val="ctr"/>
        <c:lblOffset val="100"/>
      </c:catAx>
      <c:valAx>
        <c:axId val="79793536"/>
        <c:scaling>
          <c:orientation val="minMax"/>
        </c:scaling>
        <c:axPos val="l"/>
        <c:majorGridlines/>
        <c:numFmt formatCode="0%" sourceLinked="0"/>
        <c:tickLblPos val="nextTo"/>
        <c:crossAx val="797920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AC518E-A1F2-42DB-A9AB-9103210FEF6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79DBEE-2BFE-49EC-951E-DBF4AD9AAB7C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B2E9FA07-F005-43CB-94EF-80BCB7E386FA}" type="parTrans" cxnId="{41E990EB-A4A8-4ED3-A586-4D847821E8DF}">
      <dgm:prSet/>
      <dgm:spPr/>
      <dgm:t>
        <a:bodyPr/>
        <a:lstStyle/>
        <a:p>
          <a:endParaRPr lang="ru-RU"/>
        </a:p>
      </dgm:t>
    </dgm:pt>
    <dgm:pt modelId="{45FC1C65-2395-4EEE-AE68-CE5E4E22217C}" type="sibTrans" cxnId="{41E990EB-A4A8-4ED3-A586-4D847821E8DF}">
      <dgm:prSet/>
      <dgm:spPr/>
      <dgm:t>
        <a:bodyPr/>
        <a:lstStyle/>
        <a:p>
          <a:endParaRPr lang="ru-RU"/>
        </a:p>
      </dgm:t>
    </dgm:pt>
    <dgm:pt modelId="{2E83F8CF-24D8-4BB8-9028-DEFB383DEFA2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threePt" dir="t"/>
          </a:scene3d>
          <a:sp3d>
            <a:bevelB w="38100" h="38100" prst="angle"/>
          </a:sp3d>
        </a:bodyPr>
        <a:lstStyle/>
        <a:p>
          <a:r>
            <a:rPr lang="ru-RU" sz="1600" dirty="0" smtClean="0"/>
            <a:t>Решение Совета Депутатов № </a:t>
          </a:r>
          <a:r>
            <a:rPr lang="ru-RU" sz="1600" dirty="0" smtClean="0"/>
            <a:t>34 </a:t>
          </a:r>
          <a:r>
            <a:rPr lang="ru-RU" sz="1600" dirty="0" smtClean="0"/>
            <a:t>от </a:t>
          </a:r>
          <a:r>
            <a:rPr lang="ru-RU" sz="1600" dirty="0" smtClean="0"/>
            <a:t>23.12.2014</a:t>
          </a:r>
          <a:endParaRPr lang="ru-RU" sz="1600" dirty="0"/>
        </a:p>
      </dgm:t>
    </dgm:pt>
    <dgm:pt modelId="{8E6F27C7-BD12-4F1E-8E52-E2422DC84DBF}" type="parTrans" cxnId="{8C38B92F-1827-4209-B044-633CB3B9622A}">
      <dgm:prSet/>
      <dgm:spPr/>
      <dgm:t>
        <a:bodyPr/>
        <a:lstStyle/>
        <a:p>
          <a:endParaRPr lang="ru-RU"/>
        </a:p>
      </dgm:t>
    </dgm:pt>
    <dgm:pt modelId="{9F512312-4E07-4DB5-8DA7-0C41A0368011}" type="sibTrans" cxnId="{8C38B92F-1827-4209-B044-633CB3B9622A}">
      <dgm:prSet/>
      <dgm:spPr/>
      <dgm:t>
        <a:bodyPr/>
        <a:lstStyle/>
        <a:p>
          <a:endParaRPr lang="ru-RU"/>
        </a:p>
      </dgm:t>
    </dgm:pt>
    <dgm:pt modelId="{6B7501BD-BE68-4F5A-A4F4-88BA1594E70F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threePt" dir="t"/>
          </a:scene3d>
          <a:sp3d>
            <a:bevelB w="38100" h="38100" prst="angle"/>
          </a:sp3d>
        </a:bodyPr>
        <a:lstStyle/>
        <a:p>
          <a:endParaRPr lang="ru-RU" sz="3400" dirty="0"/>
        </a:p>
      </dgm:t>
    </dgm:pt>
    <dgm:pt modelId="{731AE691-BC51-4CF6-8296-1B594218DD79}" type="parTrans" cxnId="{86261B30-D870-4C8A-BED6-5868F3626ABA}">
      <dgm:prSet/>
      <dgm:spPr/>
      <dgm:t>
        <a:bodyPr/>
        <a:lstStyle/>
        <a:p>
          <a:endParaRPr lang="ru-RU"/>
        </a:p>
      </dgm:t>
    </dgm:pt>
    <dgm:pt modelId="{5C3E1442-3632-424B-B6F1-4654900B4514}" type="sibTrans" cxnId="{86261B30-D870-4C8A-BED6-5868F3626ABA}">
      <dgm:prSet/>
      <dgm:spPr/>
      <dgm:t>
        <a:bodyPr/>
        <a:lstStyle/>
        <a:p>
          <a:endParaRPr lang="ru-RU"/>
        </a:p>
      </dgm:t>
    </dgm:pt>
    <dgm:pt modelId="{96D4272F-029A-42EE-BEBE-1DB7391151B9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0F2CE7E6-0F1A-4C87-AA43-FDDD589D023E}" type="parTrans" cxnId="{11AC4957-170E-4F41-86E1-5EF2FABDDEC4}">
      <dgm:prSet/>
      <dgm:spPr/>
      <dgm:t>
        <a:bodyPr/>
        <a:lstStyle/>
        <a:p>
          <a:endParaRPr lang="ru-RU"/>
        </a:p>
      </dgm:t>
    </dgm:pt>
    <dgm:pt modelId="{164E71D8-839A-4062-935D-8235DDDEF3A4}" type="sibTrans" cxnId="{11AC4957-170E-4F41-86E1-5EF2FABDDEC4}">
      <dgm:prSet/>
      <dgm:spPr/>
      <dgm:t>
        <a:bodyPr/>
        <a:lstStyle/>
        <a:p>
          <a:endParaRPr lang="ru-RU"/>
        </a:p>
      </dgm:t>
    </dgm:pt>
    <dgm:pt modelId="{A9BB05DD-A3D6-45CC-BB31-E7D54BEB5676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/>
            <a:t>Бюджетного Кодекса Российской Федерации</a:t>
          </a:r>
          <a:endParaRPr lang="ru-RU" sz="1600" dirty="0"/>
        </a:p>
      </dgm:t>
    </dgm:pt>
    <dgm:pt modelId="{21AC095F-B984-4E42-BA06-030A489AA33F}" type="parTrans" cxnId="{806ED8E1-C1DE-4B4D-933C-75ED25BA7B0C}">
      <dgm:prSet/>
      <dgm:spPr/>
      <dgm:t>
        <a:bodyPr/>
        <a:lstStyle/>
        <a:p>
          <a:endParaRPr lang="ru-RU"/>
        </a:p>
      </dgm:t>
    </dgm:pt>
    <dgm:pt modelId="{D8151EFD-8A01-4140-AA2E-5EBBB16D9034}" type="sibTrans" cxnId="{806ED8E1-C1DE-4B4D-933C-75ED25BA7B0C}">
      <dgm:prSet/>
      <dgm:spPr/>
      <dgm:t>
        <a:bodyPr/>
        <a:lstStyle/>
        <a:p>
          <a:endParaRPr lang="ru-RU"/>
        </a:p>
      </dgm:t>
    </dgm:pt>
    <dgm:pt modelId="{32AC524B-2EDA-427C-B429-95FE8CC40A64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18D5C9B7-110C-4CD6-9A12-188A8C54D591}" type="parTrans" cxnId="{03409AA7-ED9F-4E93-928A-12E1929D1BF4}">
      <dgm:prSet/>
      <dgm:spPr/>
      <dgm:t>
        <a:bodyPr/>
        <a:lstStyle/>
        <a:p>
          <a:endParaRPr lang="ru-RU"/>
        </a:p>
      </dgm:t>
    </dgm:pt>
    <dgm:pt modelId="{5AAED32F-36DD-4A60-8F22-D9808E3EB6D2}" type="sibTrans" cxnId="{03409AA7-ED9F-4E93-928A-12E1929D1BF4}">
      <dgm:prSet/>
      <dgm:spPr/>
      <dgm:t>
        <a:bodyPr/>
        <a:lstStyle/>
        <a:p>
          <a:endParaRPr lang="ru-RU"/>
        </a:p>
      </dgm:t>
    </dgm:pt>
    <dgm:pt modelId="{738E8F8D-F6A2-45AC-8472-B884E9D588C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/>
            <a:t>Положения об отдельных вопросах организации и осуществления бюджетного процесса в сельском поселении Кедровый</a:t>
          </a:r>
          <a:endParaRPr lang="ru-RU" sz="1600" dirty="0"/>
        </a:p>
      </dgm:t>
    </dgm:pt>
    <dgm:pt modelId="{60ECD3D0-E76F-4026-80AB-9EB576FE5778}" type="parTrans" cxnId="{6D50C247-F1F4-480A-8AB7-58C6C1EDB01D}">
      <dgm:prSet/>
      <dgm:spPr/>
      <dgm:t>
        <a:bodyPr/>
        <a:lstStyle/>
        <a:p>
          <a:endParaRPr lang="ru-RU"/>
        </a:p>
      </dgm:t>
    </dgm:pt>
    <dgm:pt modelId="{8533C008-7A89-4A7F-8CBD-D3AE7A3A4ED1}" type="sibTrans" cxnId="{6D50C247-F1F4-480A-8AB7-58C6C1EDB01D}">
      <dgm:prSet/>
      <dgm:spPr/>
      <dgm:t>
        <a:bodyPr/>
        <a:lstStyle/>
        <a:p>
          <a:endParaRPr lang="ru-RU"/>
        </a:p>
      </dgm:t>
    </dgm:pt>
    <dgm:pt modelId="{45F45C7A-B609-4856-AACF-CBA8672D6041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/>
            <a:t>утвержденного Советом депутатов</a:t>
          </a:r>
          <a:endParaRPr lang="ru-RU" sz="1600" dirty="0"/>
        </a:p>
      </dgm:t>
    </dgm:pt>
    <dgm:pt modelId="{62DEE63A-88DA-41D7-84AF-46A7E0237AFD}" type="parTrans" cxnId="{B11BA5C4-CBF7-47DE-8047-3C0E65D20DD0}">
      <dgm:prSet/>
      <dgm:spPr/>
      <dgm:t>
        <a:bodyPr/>
        <a:lstStyle/>
        <a:p>
          <a:endParaRPr lang="ru-RU"/>
        </a:p>
      </dgm:t>
    </dgm:pt>
    <dgm:pt modelId="{8F5491CF-A9F7-4B0E-BA76-BBB03C92D787}" type="sibTrans" cxnId="{B11BA5C4-CBF7-47DE-8047-3C0E65D20DD0}">
      <dgm:prSet/>
      <dgm:spPr/>
      <dgm:t>
        <a:bodyPr/>
        <a:lstStyle/>
        <a:p>
          <a:endParaRPr lang="ru-RU"/>
        </a:p>
      </dgm:t>
    </dgm:pt>
    <dgm:pt modelId="{DE3C150A-181F-4D14-922E-6CB0D1AF3820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threePt" dir="t"/>
          </a:scene3d>
          <a:sp3d>
            <a:bevelB w="38100" h="38100" prst="angle"/>
          </a:sp3d>
        </a:bodyPr>
        <a:lstStyle/>
        <a:p>
          <a:r>
            <a:rPr lang="ru-RU" sz="1600" dirty="0" smtClean="0"/>
            <a:t>на  </a:t>
          </a:r>
          <a:r>
            <a:rPr lang="ru-RU" sz="1600" dirty="0" smtClean="0"/>
            <a:t>2015 </a:t>
          </a:r>
          <a:r>
            <a:rPr lang="ru-RU" sz="1600" dirty="0" smtClean="0"/>
            <a:t>год и плановый период </a:t>
          </a:r>
          <a:r>
            <a:rPr lang="ru-RU" sz="1600" dirty="0" smtClean="0"/>
            <a:t>2016 </a:t>
          </a:r>
          <a:r>
            <a:rPr lang="ru-RU" sz="1600" dirty="0" smtClean="0"/>
            <a:t>и </a:t>
          </a:r>
          <a:r>
            <a:rPr lang="ru-RU" sz="1600" dirty="0" smtClean="0"/>
            <a:t>2017 </a:t>
          </a:r>
          <a:r>
            <a:rPr lang="ru-RU" sz="1600" dirty="0" smtClean="0"/>
            <a:t>г»</a:t>
          </a:r>
          <a:endParaRPr lang="ru-RU" sz="1600" dirty="0"/>
        </a:p>
      </dgm:t>
    </dgm:pt>
    <dgm:pt modelId="{73E39088-6571-4189-A92E-7584848D2B58}" type="parTrans" cxnId="{29A5FA0C-C650-4C9A-B3CE-3354CC71E264}">
      <dgm:prSet/>
      <dgm:spPr/>
      <dgm:t>
        <a:bodyPr/>
        <a:lstStyle/>
        <a:p>
          <a:endParaRPr lang="ru-RU"/>
        </a:p>
      </dgm:t>
    </dgm:pt>
    <dgm:pt modelId="{E5887EB6-717D-4CC0-8000-C28FAE3A320C}" type="sibTrans" cxnId="{29A5FA0C-C650-4C9A-B3CE-3354CC71E264}">
      <dgm:prSet/>
      <dgm:spPr/>
      <dgm:t>
        <a:bodyPr/>
        <a:lstStyle/>
        <a:p>
          <a:endParaRPr lang="ru-RU"/>
        </a:p>
      </dgm:t>
    </dgm:pt>
    <dgm:pt modelId="{0DE25167-3CB3-414C-B166-8E12ADA19DC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threePt" dir="t"/>
          </a:scene3d>
          <a:sp3d>
            <a:bevelB w="38100" h="38100" prst="angle"/>
          </a:sp3d>
        </a:bodyPr>
        <a:lstStyle/>
        <a:p>
          <a:r>
            <a:rPr lang="ru-RU" sz="1600" dirty="0" smtClean="0"/>
            <a:t>«О бюджете сельского поселения Кедровый</a:t>
          </a:r>
          <a:endParaRPr lang="ru-RU" sz="1600" dirty="0"/>
        </a:p>
      </dgm:t>
    </dgm:pt>
    <dgm:pt modelId="{9EC42A76-FEEF-4CF9-B339-7C5FE4F90254}" type="parTrans" cxnId="{5D59FD07-3EC4-442E-8E16-8DCE112A2F75}">
      <dgm:prSet/>
      <dgm:spPr/>
      <dgm:t>
        <a:bodyPr/>
        <a:lstStyle/>
        <a:p>
          <a:endParaRPr lang="ru-RU"/>
        </a:p>
      </dgm:t>
    </dgm:pt>
    <dgm:pt modelId="{87E2E0E8-9440-427C-B57D-052039A0B868}" type="sibTrans" cxnId="{5D59FD07-3EC4-442E-8E16-8DCE112A2F75}">
      <dgm:prSet/>
      <dgm:spPr/>
      <dgm:t>
        <a:bodyPr/>
        <a:lstStyle/>
        <a:p>
          <a:endParaRPr lang="ru-RU"/>
        </a:p>
      </dgm:t>
    </dgm:pt>
    <dgm:pt modelId="{19F68C28-C30A-418D-908A-06419F4E3CD1}" type="pres">
      <dgm:prSet presAssocID="{76AC518E-A1F2-42DB-A9AB-9103210FEF6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00DC44-276C-4D8A-8A19-1D1DEA1BF6EE}" type="pres">
      <dgm:prSet presAssocID="{5779DBEE-2BFE-49EC-951E-DBF4AD9AAB7C}" presName="composite" presStyleCnt="0"/>
      <dgm:spPr/>
    </dgm:pt>
    <dgm:pt modelId="{C84BD99F-448E-44AD-B96F-D49D81FBFE29}" type="pres">
      <dgm:prSet presAssocID="{5779DBEE-2BFE-49EC-951E-DBF4AD9AAB7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1F498-BED1-4EBC-8798-B488410FBAFE}" type="pres">
      <dgm:prSet presAssocID="{5779DBEE-2BFE-49EC-951E-DBF4AD9AAB7C}" presName="descendantText" presStyleLbl="alignAcc1" presStyleIdx="0" presStyleCnt="3" custLinFactNeighborX="1005" custLinFactNeighborY="11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5D6EA-4220-4B1F-A5A9-F058620DE1F8}" type="pres">
      <dgm:prSet presAssocID="{45FC1C65-2395-4EEE-AE68-CE5E4E22217C}" presName="sp" presStyleCnt="0"/>
      <dgm:spPr/>
    </dgm:pt>
    <dgm:pt modelId="{9CF3CD8B-4B36-4CA6-AD07-067BA4645E0A}" type="pres">
      <dgm:prSet presAssocID="{96D4272F-029A-42EE-BEBE-1DB7391151B9}" presName="composite" presStyleCnt="0"/>
      <dgm:spPr/>
    </dgm:pt>
    <dgm:pt modelId="{A13BFD4D-3AC9-4E1F-A675-8B323330E8A2}" type="pres">
      <dgm:prSet presAssocID="{96D4272F-029A-42EE-BEBE-1DB7391151B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B287E-7922-4958-B5E0-3DF1CCAA8366}" type="pres">
      <dgm:prSet presAssocID="{96D4272F-029A-42EE-BEBE-1DB7391151B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61668-C655-46B8-AC0A-4E50D77C78D6}" type="pres">
      <dgm:prSet presAssocID="{164E71D8-839A-4062-935D-8235DDDEF3A4}" presName="sp" presStyleCnt="0"/>
      <dgm:spPr/>
    </dgm:pt>
    <dgm:pt modelId="{77B6A08F-DEE8-4DF8-871C-DBFB82A717B7}" type="pres">
      <dgm:prSet presAssocID="{32AC524B-2EDA-427C-B429-95FE8CC40A64}" presName="composite" presStyleCnt="0"/>
      <dgm:spPr/>
    </dgm:pt>
    <dgm:pt modelId="{CD4AC0F2-3916-4E81-A182-D9BCAF2649E8}" type="pres">
      <dgm:prSet presAssocID="{32AC524B-2EDA-427C-B429-95FE8CC40A6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82FD0-4293-40F5-9325-53B4D0382F42}" type="pres">
      <dgm:prSet presAssocID="{32AC524B-2EDA-427C-B429-95FE8CC40A6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4BCD28-BB3F-4C1A-B356-D670BAA6E7A5}" type="presOf" srcId="{76AC518E-A1F2-42DB-A9AB-9103210FEF69}" destId="{19F68C28-C30A-418D-908A-06419F4E3CD1}" srcOrd="0" destOrd="0" presId="urn:microsoft.com/office/officeart/2005/8/layout/chevron2"/>
    <dgm:cxn modelId="{11AC4957-170E-4F41-86E1-5EF2FABDDEC4}" srcId="{76AC518E-A1F2-42DB-A9AB-9103210FEF69}" destId="{96D4272F-029A-42EE-BEBE-1DB7391151B9}" srcOrd="1" destOrd="0" parTransId="{0F2CE7E6-0F1A-4C87-AA43-FDDD589D023E}" sibTransId="{164E71D8-839A-4062-935D-8235DDDEF3A4}"/>
    <dgm:cxn modelId="{BF7264A9-BD68-471D-81A7-0F721138CAFB}" type="presOf" srcId="{DE3C150A-181F-4D14-922E-6CB0D1AF3820}" destId="{4651F498-BED1-4EBC-8798-B488410FBAFE}" srcOrd="0" destOrd="2" presId="urn:microsoft.com/office/officeart/2005/8/layout/chevron2"/>
    <dgm:cxn modelId="{EA7E9ACA-A38D-4C70-B5C1-639960567E1F}" type="presOf" srcId="{6B7501BD-BE68-4F5A-A4F4-88BA1594E70F}" destId="{4651F498-BED1-4EBC-8798-B488410FBAFE}" srcOrd="0" destOrd="3" presId="urn:microsoft.com/office/officeart/2005/8/layout/chevron2"/>
    <dgm:cxn modelId="{74E9C190-ABF7-4450-A0F4-A5D3AA627D3F}" type="presOf" srcId="{0DE25167-3CB3-414C-B166-8E12ADA19DC4}" destId="{4651F498-BED1-4EBC-8798-B488410FBAFE}" srcOrd="0" destOrd="1" presId="urn:microsoft.com/office/officeart/2005/8/layout/chevron2"/>
    <dgm:cxn modelId="{EF28E4ED-EF67-49B9-B64C-9DE1B1FD41FA}" type="presOf" srcId="{738E8F8D-F6A2-45AC-8472-B884E9D588C8}" destId="{80782FD0-4293-40F5-9325-53B4D0382F42}" srcOrd="0" destOrd="0" presId="urn:microsoft.com/office/officeart/2005/8/layout/chevron2"/>
    <dgm:cxn modelId="{C9F6294A-891A-4AD9-A105-13E0D4D62B4E}" type="presOf" srcId="{5779DBEE-2BFE-49EC-951E-DBF4AD9AAB7C}" destId="{C84BD99F-448E-44AD-B96F-D49D81FBFE29}" srcOrd="0" destOrd="0" presId="urn:microsoft.com/office/officeart/2005/8/layout/chevron2"/>
    <dgm:cxn modelId="{5D59FD07-3EC4-442E-8E16-8DCE112A2F75}" srcId="{5779DBEE-2BFE-49EC-951E-DBF4AD9AAB7C}" destId="{0DE25167-3CB3-414C-B166-8E12ADA19DC4}" srcOrd="1" destOrd="0" parTransId="{9EC42A76-FEEF-4CF9-B339-7C5FE4F90254}" sibTransId="{87E2E0E8-9440-427C-B57D-052039A0B868}"/>
    <dgm:cxn modelId="{806ED8E1-C1DE-4B4D-933C-75ED25BA7B0C}" srcId="{96D4272F-029A-42EE-BEBE-1DB7391151B9}" destId="{A9BB05DD-A3D6-45CC-BB31-E7D54BEB5676}" srcOrd="0" destOrd="0" parTransId="{21AC095F-B984-4E42-BA06-030A489AA33F}" sibTransId="{D8151EFD-8A01-4140-AA2E-5EBBB16D9034}"/>
    <dgm:cxn modelId="{8C38B92F-1827-4209-B044-633CB3B9622A}" srcId="{5779DBEE-2BFE-49EC-951E-DBF4AD9AAB7C}" destId="{2E83F8CF-24D8-4BB8-9028-DEFB383DEFA2}" srcOrd="0" destOrd="0" parTransId="{8E6F27C7-BD12-4F1E-8E52-E2422DC84DBF}" sibTransId="{9F512312-4E07-4DB5-8DA7-0C41A0368011}"/>
    <dgm:cxn modelId="{41E990EB-A4A8-4ED3-A586-4D847821E8DF}" srcId="{76AC518E-A1F2-42DB-A9AB-9103210FEF69}" destId="{5779DBEE-2BFE-49EC-951E-DBF4AD9AAB7C}" srcOrd="0" destOrd="0" parTransId="{B2E9FA07-F005-43CB-94EF-80BCB7E386FA}" sibTransId="{45FC1C65-2395-4EEE-AE68-CE5E4E22217C}"/>
    <dgm:cxn modelId="{409D16D7-021F-48A6-8A1C-6D9B9CA6E54E}" type="presOf" srcId="{A9BB05DD-A3D6-45CC-BB31-E7D54BEB5676}" destId="{3C9B287E-7922-4958-B5E0-3DF1CCAA8366}" srcOrd="0" destOrd="0" presId="urn:microsoft.com/office/officeart/2005/8/layout/chevron2"/>
    <dgm:cxn modelId="{DA0B81D5-6825-452A-A966-C7D689E73FF9}" type="presOf" srcId="{32AC524B-2EDA-427C-B429-95FE8CC40A64}" destId="{CD4AC0F2-3916-4E81-A182-D9BCAF2649E8}" srcOrd="0" destOrd="0" presId="urn:microsoft.com/office/officeart/2005/8/layout/chevron2"/>
    <dgm:cxn modelId="{6B785C71-A54A-4F34-85CD-4979EB51E0AD}" type="presOf" srcId="{96D4272F-029A-42EE-BEBE-1DB7391151B9}" destId="{A13BFD4D-3AC9-4E1F-A675-8B323330E8A2}" srcOrd="0" destOrd="0" presId="urn:microsoft.com/office/officeart/2005/8/layout/chevron2"/>
    <dgm:cxn modelId="{6D50C247-F1F4-480A-8AB7-58C6C1EDB01D}" srcId="{32AC524B-2EDA-427C-B429-95FE8CC40A64}" destId="{738E8F8D-F6A2-45AC-8472-B884E9D588C8}" srcOrd="0" destOrd="0" parTransId="{60ECD3D0-E76F-4026-80AB-9EB576FE5778}" sibTransId="{8533C008-7A89-4A7F-8CBD-D3AE7A3A4ED1}"/>
    <dgm:cxn modelId="{29A5FA0C-C650-4C9A-B3CE-3354CC71E264}" srcId="{5779DBEE-2BFE-49EC-951E-DBF4AD9AAB7C}" destId="{DE3C150A-181F-4D14-922E-6CB0D1AF3820}" srcOrd="2" destOrd="0" parTransId="{73E39088-6571-4189-A92E-7584848D2B58}" sibTransId="{E5887EB6-717D-4CC0-8000-C28FAE3A320C}"/>
    <dgm:cxn modelId="{86261B30-D870-4C8A-BED6-5868F3626ABA}" srcId="{5779DBEE-2BFE-49EC-951E-DBF4AD9AAB7C}" destId="{6B7501BD-BE68-4F5A-A4F4-88BA1594E70F}" srcOrd="3" destOrd="0" parTransId="{731AE691-BC51-4CF6-8296-1B594218DD79}" sibTransId="{5C3E1442-3632-424B-B6F1-4654900B4514}"/>
    <dgm:cxn modelId="{0872CE62-DA62-4CF7-B88C-9AE1CB75185A}" type="presOf" srcId="{45F45C7A-B609-4856-AACF-CBA8672D6041}" destId="{80782FD0-4293-40F5-9325-53B4D0382F42}" srcOrd="0" destOrd="1" presId="urn:microsoft.com/office/officeart/2005/8/layout/chevron2"/>
    <dgm:cxn modelId="{03409AA7-ED9F-4E93-928A-12E1929D1BF4}" srcId="{76AC518E-A1F2-42DB-A9AB-9103210FEF69}" destId="{32AC524B-2EDA-427C-B429-95FE8CC40A64}" srcOrd="2" destOrd="0" parTransId="{18D5C9B7-110C-4CD6-9A12-188A8C54D591}" sibTransId="{5AAED32F-36DD-4A60-8F22-D9808E3EB6D2}"/>
    <dgm:cxn modelId="{9735BA61-05AE-4E54-8805-9B8275CE1A34}" type="presOf" srcId="{2E83F8CF-24D8-4BB8-9028-DEFB383DEFA2}" destId="{4651F498-BED1-4EBC-8798-B488410FBAFE}" srcOrd="0" destOrd="0" presId="urn:microsoft.com/office/officeart/2005/8/layout/chevron2"/>
    <dgm:cxn modelId="{B11BA5C4-CBF7-47DE-8047-3C0E65D20DD0}" srcId="{32AC524B-2EDA-427C-B429-95FE8CC40A64}" destId="{45F45C7A-B609-4856-AACF-CBA8672D6041}" srcOrd="1" destOrd="0" parTransId="{62DEE63A-88DA-41D7-84AF-46A7E0237AFD}" sibTransId="{8F5491CF-A9F7-4B0E-BA76-BBB03C92D787}"/>
    <dgm:cxn modelId="{8C152FD0-0A4C-4E2B-ADFA-E4ADA0E53083}" type="presParOf" srcId="{19F68C28-C30A-418D-908A-06419F4E3CD1}" destId="{CB00DC44-276C-4D8A-8A19-1D1DEA1BF6EE}" srcOrd="0" destOrd="0" presId="urn:microsoft.com/office/officeart/2005/8/layout/chevron2"/>
    <dgm:cxn modelId="{F9BF0430-F17A-497C-B2F5-D393487DBB71}" type="presParOf" srcId="{CB00DC44-276C-4D8A-8A19-1D1DEA1BF6EE}" destId="{C84BD99F-448E-44AD-B96F-D49D81FBFE29}" srcOrd="0" destOrd="0" presId="urn:microsoft.com/office/officeart/2005/8/layout/chevron2"/>
    <dgm:cxn modelId="{9214B3C6-1469-4448-9B0E-352E25857544}" type="presParOf" srcId="{CB00DC44-276C-4D8A-8A19-1D1DEA1BF6EE}" destId="{4651F498-BED1-4EBC-8798-B488410FBAFE}" srcOrd="1" destOrd="0" presId="urn:microsoft.com/office/officeart/2005/8/layout/chevron2"/>
    <dgm:cxn modelId="{07D70333-E9C9-43F8-96AF-50CA01359F49}" type="presParOf" srcId="{19F68C28-C30A-418D-908A-06419F4E3CD1}" destId="{4A35D6EA-4220-4B1F-A5A9-F058620DE1F8}" srcOrd="1" destOrd="0" presId="urn:microsoft.com/office/officeart/2005/8/layout/chevron2"/>
    <dgm:cxn modelId="{9ACBB791-91E3-49A1-968B-FD6D73313A0C}" type="presParOf" srcId="{19F68C28-C30A-418D-908A-06419F4E3CD1}" destId="{9CF3CD8B-4B36-4CA6-AD07-067BA4645E0A}" srcOrd="2" destOrd="0" presId="urn:microsoft.com/office/officeart/2005/8/layout/chevron2"/>
    <dgm:cxn modelId="{F27FD60E-3211-4878-82B4-6574203B4BB0}" type="presParOf" srcId="{9CF3CD8B-4B36-4CA6-AD07-067BA4645E0A}" destId="{A13BFD4D-3AC9-4E1F-A675-8B323330E8A2}" srcOrd="0" destOrd="0" presId="urn:microsoft.com/office/officeart/2005/8/layout/chevron2"/>
    <dgm:cxn modelId="{137C7F57-D114-4067-963A-93377CC1D33E}" type="presParOf" srcId="{9CF3CD8B-4B36-4CA6-AD07-067BA4645E0A}" destId="{3C9B287E-7922-4958-B5E0-3DF1CCAA8366}" srcOrd="1" destOrd="0" presId="urn:microsoft.com/office/officeart/2005/8/layout/chevron2"/>
    <dgm:cxn modelId="{0BBB8EE2-93A9-4A2A-ACBE-39BE6AB2BC19}" type="presParOf" srcId="{19F68C28-C30A-418D-908A-06419F4E3CD1}" destId="{90D61668-C655-46B8-AC0A-4E50D77C78D6}" srcOrd="3" destOrd="0" presId="urn:microsoft.com/office/officeart/2005/8/layout/chevron2"/>
    <dgm:cxn modelId="{A8CFA82D-FF1D-47EE-AA12-0C57580CA833}" type="presParOf" srcId="{19F68C28-C30A-418D-908A-06419F4E3CD1}" destId="{77B6A08F-DEE8-4DF8-871C-DBFB82A717B7}" srcOrd="4" destOrd="0" presId="urn:microsoft.com/office/officeart/2005/8/layout/chevron2"/>
    <dgm:cxn modelId="{397007CE-37C5-4B80-B102-135BCA602F03}" type="presParOf" srcId="{77B6A08F-DEE8-4DF8-871C-DBFB82A717B7}" destId="{CD4AC0F2-3916-4E81-A182-D9BCAF2649E8}" srcOrd="0" destOrd="0" presId="urn:microsoft.com/office/officeart/2005/8/layout/chevron2"/>
    <dgm:cxn modelId="{DE935595-E456-436D-8720-06FDB30CE593}" type="presParOf" srcId="{77B6A08F-DEE8-4DF8-871C-DBFB82A717B7}" destId="{80782FD0-4293-40F5-9325-53B4D0382F42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58EC9B-2F8B-4996-96FC-2018B9B0F9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C9DAF5-E3E7-4762-BFBC-B982D7B75581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</a:r>
          <a:r>
            <a:rPr lang="ru-RU" sz="1400" dirty="0" smtClean="0"/>
            <a:t>;</a:t>
          </a:r>
          <a:endParaRPr lang="ru-RU" sz="1400" dirty="0"/>
        </a:p>
      </dgm:t>
    </dgm:pt>
    <dgm:pt modelId="{D27DB33B-B3D3-4BD9-B258-8F5B7D72161D}" type="parTrans" cxnId="{9FB590FD-6099-4B50-84FC-D9A52C68AA31}">
      <dgm:prSet/>
      <dgm:spPr/>
      <dgm:t>
        <a:bodyPr/>
        <a:lstStyle/>
        <a:p>
          <a:endParaRPr lang="ru-RU" sz="1400"/>
        </a:p>
      </dgm:t>
    </dgm:pt>
    <dgm:pt modelId="{F2B03FA8-F494-4685-BF6E-5E929803742D}" type="sibTrans" cxnId="{9FB590FD-6099-4B50-84FC-D9A52C68AA31}">
      <dgm:prSet/>
      <dgm:spPr/>
      <dgm:t>
        <a:bodyPr/>
        <a:lstStyle/>
        <a:p>
          <a:endParaRPr lang="ru-RU" sz="1400"/>
        </a:p>
      </dgm:t>
    </dgm:pt>
    <dgm:pt modelId="{893BB66B-8A18-4563-8D50-C5439C3026A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i="1" dirty="0" smtClean="0"/>
            <a:t>РАСХОДЫ БЮДЖЕТА - выплачиваемые из бюджета денежные средства, за исключением средств, являющихся в соответствии с бюджетным Кодексом источниками финансирования дефицита бюджета</a:t>
          </a:r>
          <a:r>
            <a:rPr lang="ru-RU" sz="1400" dirty="0" smtClean="0"/>
            <a:t>;</a:t>
          </a:r>
          <a:endParaRPr lang="ru-RU" sz="1400" dirty="0"/>
        </a:p>
      </dgm:t>
    </dgm:pt>
    <dgm:pt modelId="{A121C206-CAF2-435F-87F9-356563E65DF7}" type="parTrans" cxnId="{E11013BA-2570-4433-86EA-4CD447356799}">
      <dgm:prSet/>
      <dgm:spPr/>
      <dgm:t>
        <a:bodyPr/>
        <a:lstStyle/>
        <a:p>
          <a:endParaRPr lang="ru-RU" sz="1400"/>
        </a:p>
      </dgm:t>
    </dgm:pt>
    <dgm:pt modelId="{B9A7BC9A-F364-4973-A145-166B786520A6}" type="sibTrans" cxnId="{E11013BA-2570-4433-86EA-4CD447356799}">
      <dgm:prSet/>
      <dgm:spPr/>
      <dgm:t>
        <a:bodyPr/>
        <a:lstStyle/>
        <a:p>
          <a:endParaRPr lang="ru-RU" sz="1400"/>
        </a:p>
      </dgm:t>
    </dgm:pt>
    <dgm:pt modelId="{11351274-5A6A-401B-BE20-42EB626AA5C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i="1" dirty="0" smtClean="0"/>
            <a:t>ДЕФИЦИТ БЮДЖЕТА - превышение расходов бюджета над его доходами</a:t>
          </a:r>
          <a:r>
            <a:rPr lang="ru-RU" sz="1400" dirty="0" smtClean="0"/>
            <a:t>;</a:t>
          </a:r>
          <a:endParaRPr lang="ru-RU" sz="1400" dirty="0"/>
        </a:p>
      </dgm:t>
    </dgm:pt>
    <dgm:pt modelId="{109A464A-0948-47BE-8880-0933D299483B}" type="parTrans" cxnId="{FE2BDB31-3C2E-4BCB-B2AC-AED11A4D9A8C}">
      <dgm:prSet/>
      <dgm:spPr/>
      <dgm:t>
        <a:bodyPr/>
        <a:lstStyle/>
        <a:p>
          <a:endParaRPr lang="ru-RU" sz="1400"/>
        </a:p>
      </dgm:t>
    </dgm:pt>
    <dgm:pt modelId="{9E0E3775-463C-4C4C-8E20-9BFA2F2765DF}" type="sibTrans" cxnId="{FE2BDB31-3C2E-4BCB-B2AC-AED11A4D9A8C}">
      <dgm:prSet/>
      <dgm:spPr/>
      <dgm:t>
        <a:bodyPr/>
        <a:lstStyle/>
        <a:p>
          <a:endParaRPr lang="ru-RU" sz="1400"/>
        </a:p>
      </dgm:t>
    </dgm:pt>
    <dgm:pt modelId="{9068094C-8984-47BD-BBB2-6159D7EEA2B0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КОНСОЛИДИРОВАННЫЙ БЮДЖЕТ 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бюджетами;</a:t>
          </a:r>
          <a:endParaRPr lang="ru-RU" sz="1400" b="0" i="1" baseline="0" dirty="0"/>
        </a:p>
      </dgm:t>
    </dgm:pt>
    <dgm:pt modelId="{3FA41900-4CCF-47D3-863C-2CB7295A32FE}" type="parTrans" cxnId="{F6B39645-EFF9-4563-9440-E12D5A789735}">
      <dgm:prSet/>
      <dgm:spPr/>
      <dgm:t>
        <a:bodyPr/>
        <a:lstStyle/>
        <a:p>
          <a:endParaRPr lang="ru-RU" sz="1400"/>
        </a:p>
      </dgm:t>
    </dgm:pt>
    <dgm:pt modelId="{F32F486F-F5DD-4F52-B877-FB573DD94C3B}" type="sibTrans" cxnId="{F6B39645-EFF9-4563-9440-E12D5A789735}">
      <dgm:prSet/>
      <dgm:spPr/>
      <dgm:t>
        <a:bodyPr/>
        <a:lstStyle/>
        <a:p>
          <a:endParaRPr lang="ru-RU" sz="1400"/>
        </a:p>
      </dgm:t>
    </dgm:pt>
    <dgm:pt modelId="{775F3AF5-3EEA-4ED0-8699-FA6C530774B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БЮДЖЕТНАЯ СИСТЕМА РОССИЙСКОЙ ФЕДЕРАЦИИ -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фондов;</a:t>
          </a:r>
          <a:endParaRPr lang="ru-RU" sz="1400" b="0" i="1" baseline="0" dirty="0"/>
        </a:p>
      </dgm:t>
    </dgm:pt>
    <dgm:pt modelId="{4BC3A4E9-39A5-474D-AFE1-C747D0F98370}" type="parTrans" cxnId="{58E38A92-4A26-4C91-BA65-A0C3FD700127}">
      <dgm:prSet/>
      <dgm:spPr/>
      <dgm:t>
        <a:bodyPr/>
        <a:lstStyle/>
        <a:p>
          <a:endParaRPr lang="ru-RU" sz="1400"/>
        </a:p>
      </dgm:t>
    </dgm:pt>
    <dgm:pt modelId="{8ACED5C5-5ED6-43DB-A3CF-4905AACDFEC5}" type="sibTrans" cxnId="{58E38A92-4A26-4C91-BA65-A0C3FD700127}">
      <dgm:prSet/>
      <dgm:spPr/>
      <dgm:t>
        <a:bodyPr/>
        <a:lstStyle/>
        <a:p>
          <a:endParaRPr lang="ru-RU" sz="1400"/>
        </a:p>
      </dgm:t>
    </dgm:pt>
    <dgm:pt modelId="{F2873FEF-42F2-44A5-AA7D-240D450517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ДОХОДЫ БЮДЖЕТА - поступающие в бюджет денежные средства, за исключением средств, являющихся в соответствии с бюджетным Кодексом источниками финансирования дефицита бюджета;</a:t>
          </a:r>
          <a:endParaRPr lang="ru-RU" sz="1400" b="0" i="1" baseline="0" dirty="0"/>
        </a:p>
      </dgm:t>
    </dgm:pt>
    <dgm:pt modelId="{8AAA6C5C-1CE8-4426-965D-9CBEFE7D52FC}" type="parTrans" cxnId="{9F13AFCB-381F-4D95-854C-4E20F4A3B45B}">
      <dgm:prSet/>
      <dgm:spPr/>
      <dgm:t>
        <a:bodyPr/>
        <a:lstStyle/>
        <a:p>
          <a:endParaRPr lang="ru-RU" sz="1400"/>
        </a:p>
      </dgm:t>
    </dgm:pt>
    <dgm:pt modelId="{64F0A827-A94D-4E33-B5A4-F84CDB2F1CAE}" type="sibTrans" cxnId="{9F13AFCB-381F-4D95-854C-4E20F4A3B45B}">
      <dgm:prSet/>
      <dgm:spPr/>
      <dgm:t>
        <a:bodyPr/>
        <a:lstStyle/>
        <a:p>
          <a:endParaRPr lang="ru-RU" sz="1400"/>
        </a:p>
      </dgm:t>
    </dgm:pt>
    <dgm:pt modelId="{B5266F2A-1765-4BE0-B439-D7F9FEDCFE1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i="1" dirty="0" smtClean="0"/>
            <a:t>ПРОФИЦИТ БЮДЖЕТА - превышение доходов бюджета над его расходами</a:t>
          </a:r>
          <a:r>
            <a:rPr lang="ru-RU" sz="1400" dirty="0" smtClean="0"/>
            <a:t>;</a:t>
          </a:r>
          <a:endParaRPr lang="ru-RU" sz="1400" dirty="0"/>
        </a:p>
      </dgm:t>
    </dgm:pt>
    <dgm:pt modelId="{3AAE1EE9-6D13-41E5-8428-84C99B17597E}" type="parTrans" cxnId="{CEA01DC3-CBD8-4D1D-B8F5-2086977F1E6D}">
      <dgm:prSet/>
      <dgm:spPr/>
      <dgm:t>
        <a:bodyPr/>
        <a:lstStyle/>
        <a:p>
          <a:endParaRPr lang="ru-RU" sz="1400"/>
        </a:p>
      </dgm:t>
    </dgm:pt>
    <dgm:pt modelId="{4648C3B9-4A5B-4452-8261-E5A713C7E5FC}" type="sibTrans" cxnId="{CEA01DC3-CBD8-4D1D-B8F5-2086977F1E6D}">
      <dgm:prSet/>
      <dgm:spPr/>
      <dgm:t>
        <a:bodyPr/>
        <a:lstStyle/>
        <a:p>
          <a:endParaRPr lang="ru-RU" sz="1400"/>
        </a:p>
      </dgm:t>
    </dgm:pt>
    <dgm:pt modelId="{24F16CB9-010F-43E8-9A44-08D6F23A36F8}" type="pres">
      <dgm:prSet presAssocID="{AB58EC9B-2F8B-4996-96FC-2018B9B0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62739E-AAC9-43BA-8884-C147E7F04B6D}" type="pres">
      <dgm:prSet presAssocID="{B6C9DAF5-E3E7-4762-BFBC-B982D7B75581}" presName="parentLin" presStyleCnt="0"/>
      <dgm:spPr/>
    </dgm:pt>
    <dgm:pt modelId="{BCD8609A-4F84-481A-A67A-CC599A2AECA1}" type="pres">
      <dgm:prSet presAssocID="{B6C9DAF5-E3E7-4762-BFBC-B982D7B75581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22C4BFD5-6078-4258-A9EF-17C256CE9390}" type="pres">
      <dgm:prSet presAssocID="{B6C9DAF5-E3E7-4762-BFBC-B982D7B75581}" presName="parentText" presStyleLbl="node1" presStyleIdx="0" presStyleCnt="7" custScaleX="141231" custScaleY="1496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DFC5C-4A4F-4575-B253-EEAF717FCDBA}" type="pres">
      <dgm:prSet presAssocID="{B6C9DAF5-E3E7-4762-BFBC-B982D7B75581}" presName="negativeSpace" presStyleCnt="0"/>
      <dgm:spPr/>
    </dgm:pt>
    <dgm:pt modelId="{CDC3218D-C046-4532-BF84-987CC350A4A2}" type="pres">
      <dgm:prSet presAssocID="{B6C9DAF5-E3E7-4762-BFBC-B982D7B75581}" presName="childText" presStyleLbl="conFgAcc1" presStyleIdx="0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D29DF3A4-A81A-4436-ADC9-6B7D9B055323}" type="pres">
      <dgm:prSet presAssocID="{F2B03FA8-F494-4685-BF6E-5E929803742D}" presName="spaceBetweenRectangles" presStyleCnt="0"/>
      <dgm:spPr/>
    </dgm:pt>
    <dgm:pt modelId="{84EF9FF6-D21C-4E5A-A2E5-54118F9C4CAD}" type="pres">
      <dgm:prSet presAssocID="{9068094C-8984-47BD-BBB2-6159D7EEA2B0}" presName="parentLin" presStyleCnt="0"/>
      <dgm:spPr/>
    </dgm:pt>
    <dgm:pt modelId="{46F7E548-6399-4ED1-9BA0-0D0708E7191B}" type="pres">
      <dgm:prSet presAssocID="{9068094C-8984-47BD-BBB2-6159D7EEA2B0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40329969-FDFC-4706-B700-0C765C69C65C}" type="pres">
      <dgm:prSet presAssocID="{9068094C-8984-47BD-BBB2-6159D7EEA2B0}" presName="parentText" presStyleLbl="node1" presStyleIdx="1" presStyleCnt="7" custScaleX="142857" custScaleY="1583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5AA8C-502A-4EAB-AE10-B3FADEAC2415}" type="pres">
      <dgm:prSet presAssocID="{9068094C-8984-47BD-BBB2-6159D7EEA2B0}" presName="negativeSpace" presStyleCnt="0"/>
      <dgm:spPr/>
    </dgm:pt>
    <dgm:pt modelId="{C3251555-DEFB-4C97-BCB2-45484E72B766}" type="pres">
      <dgm:prSet presAssocID="{9068094C-8984-47BD-BBB2-6159D7EEA2B0}" presName="childText" presStyleLbl="conFgAcc1" presStyleIdx="1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1E9277C-7853-4E36-A596-CB4E08848D20}" type="pres">
      <dgm:prSet presAssocID="{F32F486F-F5DD-4F52-B877-FB573DD94C3B}" presName="spaceBetweenRectangles" presStyleCnt="0"/>
      <dgm:spPr/>
    </dgm:pt>
    <dgm:pt modelId="{1C0D5FC7-7984-4E8F-BE2B-824DB71A8A31}" type="pres">
      <dgm:prSet presAssocID="{775F3AF5-3EEA-4ED0-8699-FA6C530774B8}" presName="parentLin" presStyleCnt="0"/>
      <dgm:spPr/>
    </dgm:pt>
    <dgm:pt modelId="{8D7B0B3F-1A37-4F0E-93D5-1DF03FAD1D87}" type="pres">
      <dgm:prSet presAssocID="{775F3AF5-3EEA-4ED0-8699-FA6C530774B8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6EB10185-C6B3-4C14-84CA-239E7B0231A5}" type="pres">
      <dgm:prSet presAssocID="{775F3AF5-3EEA-4ED0-8699-FA6C530774B8}" presName="parentText" presStyleLbl="node1" presStyleIdx="2" presStyleCnt="7" custScaleX="142857" custScaleY="218393" custLinFactNeighborX="25504" custLinFactNeighborY="19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D7797-DA28-431E-8C89-334D67C2FB35}" type="pres">
      <dgm:prSet presAssocID="{775F3AF5-3EEA-4ED0-8699-FA6C530774B8}" presName="negativeSpace" presStyleCnt="0"/>
      <dgm:spPr/>
    </dgm:pt>
    <dgm:pt modelId="{4CDB29A2-9D40-4CF7-A436-F868D962D510}" type="pres">
      <dgm:prSet presAssocID="{775F3AF5-3EEA-4ED0-8699-FA6C530774B8}" presName="childText" presStyleLbl="conFgAcc1" presStyleIdx="2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4918D2A7-D72A-4938-BD00-81D0F6434B8E}" type="pres">
      <dgm:prSet presAssocID="{8ACED5C5-5ED6-43DB-A3CF-4905AACDFEC5}" presName="spaceBetweenRectangles" presStyleCnt="0"/>
      <dgm:spPr/>
    </dgm:pt>
    <dgm:pt modelId="{9C0875D9-FFDD-4F32-A0F1-57BD60A1C50F}" type="pres">
      <dgm:prSet presAssocID="{F2873FEF-42F2-44A5-AA7D-240D4505179F}" presName="parentLin" presStyleCnt="0"/>
      <dgm:spPr/>
    </dgm:pt>
    <dgm:pt modelId="{B6E9F747-8F1A-4BAB-9798-C7B4EE7F0DFA}" type="pres">
      <dgm:prSet presAssocID="{F2873FEF-42F2-44A5-AA7D-240D4505179F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FC933EE9-CD72-41AC-A504-555927FC32F4}" type="pres">
      <dgm:prSet presAssocID="{F2873FEF-42F2-44A5-AA7D-240D4505179F}" presName="parentText" presStyleLbl="node1" presStyleIdx="3" presStyleCnt="7" custScaleX="142857" custScaleY="130306" custLinFactNeighborX="25805" custLinFactNeighborY="15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694B2-0289-486C-A66E-F9DDB285A8C6}" type="pres">
      <dgm:prSet presAssocID="{F2873FEF-42F2-44A5-AA7D-240D4505179F}" presName="negativeSpace" presStyleCnt="0"/>
      <dgm:spPr/>
    </dgm:pt>
    <dgm:pt modelId="{13ABB39A-0E20-4155-918D-AB8FD7D75173}" type="pres">
      <dgm:prSet presAssocID="{F2873FEF-42F2-44A5-AA7D-240D4505179F}" presName="childText" presStyleLbl="conFgAcc1" presStyleIdx="3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3DEE1B85-A4F5-464D-B787-E1B27FFB43DC}" type="pres">
      <dgm:prSet presAssocID="{64F0A827-A94D-4E33-B5A4-F84CDB2F1CAE}" presName="spaceBetweenRectangles" presStyleCnt="0"/>
      <dgm:spPr/>
    </dgm:pt>
    <dgm:pt modelId="{76E7CD0B-3A71-4A70-83D7-1F3AF48D0A4F}" type="pres">
      <dgm:prSet presAssocID="{893BB66B-8A18-4563-8D50-C5439C3026AA}" presName="parentLin" presStyleCnt="0"/>
      <dgm:spPr/>
    </dgm:pt>
    <dgm:pt modelId="{11D75B9A-85C4-418B-B6D0-421B9C26F207}" type="pres">
      <dgm:prSet presAssocID="{893BB66B-8A18-4563-8D50-C5439C3026A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0D3DA31E-2D5D-49DB-B077-666DC70B5D84}" type="pres">
      <dgm:prSet presAssocID="{893BB66B-8A18-4563-8D50-C5439C3026AA}" presName="parentText" presStyleLbl="node1" presStyleIdx="4" presStyleCnt="7" custScaleX="142857" custScaleY="136401" custLinFactNeighborX="-11444" custLinFactNeighborY="-101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1B23E-832F-42FB-B585-086904972BC0}" type="pres">
      <dgm:prSet presAssocID="{893BB66B-8A18-4563-8D50-C5439C3026AA}" presName="negativeSpace" presStyleCnt="0"/>
      <dgm:spPr/>
    </dgm:pt>
    <dgm:pt modelId="{BC6463F0-64FE-4B42-BB57-261BB6AAF6C5}" type="pres">
      <dgm:prSet presAssocID="{893BB66B-8A18-4563-8D50-C5439C3026AA}" presName="childText" presStyleLbl="conFgAcc1" presStyleIdx="4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208F849-1A6F-4657-ACB0-BA3B6F1C4846}" type="pres">
      <dgm:prSet presAssocID="{B9A7BC9A-F364-4973-A145-166B786520A6}" presName="spaceBetweenRectangles" presStyleCnt="0"/>
      <dgm:spPr/>
    </dgm:pt>
    <dgm:pt modelId="{A95663CC-F6E0-4894-8EA2-DA8E90D22BEB}" type="pres">
      <dgm:prSet presAssocID="{11351274-5A6A-401B-BE20-42EB626AA5C4}" presName="parentLin" presStyleCnt="0"/>
      <dgm:spPr/>
    </dgm:pt>
    <dgm:pt modelId="{D7228775-1456-47A1-A040-FA50624970B8}" type="pres">
      <dgm:prSet presAssocID="{11351274-5A6A-401B-BE20-42EB626AA5C4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D70BC695-D4C7-4541-B66A-219D022CBC59}" type="pres">
      <dgm:prSet presAssocID="{11351274-5A6A-401B-BE20-42EB626AA5C4}" presName="parentText" presStyleLbl="node1" presStyleIdx="5" presStyleCnt="7" custScaleX="142857" custScaleY="84756" custLinFactNeighborX="13821" custLinFactNeighborY="29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857BF-1FC4-4EA4-907A-BFDF8DCCEC7A}" type="pres">
      <dgm:prSet presAssocID="{11351274-5A6A-401B-BE20-42EB626AA5C4}" presName="negativeSpace" presStyleCnt="0"/>
      <dgm:spPr/>
    </dgm:pt>
    <dgm:pt modelId="{DFFECD1C-DE10-4F2C-9792-10658540FF5C}" type="pres">
      <dgm:prSet presAssocID="{11351274-5A6A-401B-BE20-42EB626AA5C4}" presName="childText" presStyleLbl="conFgAcc1" presStyleIdx="5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F820E14E-82BD-4957-9973-836602C0011F}" type="pres">
      <dgm:prSet presAssocID="{9E0E3775-463C-4C4C-8E20-9BFA2F2765DF}" presName="spaceBetweenRectangles" presStyleCnt="0"/>
      <dgm:spPr/>
    </dgm:pt>
    <dgm:pt modelId="{10660918-F23E-491A-B4C1-84E72E2F9F5A}" type="pres">
      <dgm:prSet presAssocID="{B5266F2A-1765-4BE0-B439-D7F9FEDCFE14}" presName="parentLin" presStyleCnt="0"/>
      <dgm:spPr/>
    </dgm:pt>
    <dgm:pt modelId="{C7CCF825-0CAE-43B6-8D59-64426555360C}" type="pres">
      <dgm:prSet presAssocID="{B5266F2A-1765-4BE0-B439-D7F9FEDCFE14}" presName="parentLeftMargin" presStyleLbl="node1" presStyleIdx="5" presStyleCnt="7" custScaleX="142857" custScaleY="100410" custLinFactNeighborX="13821" custLinFactNeighborY="2968"/>
      <dgm:spPr/>
      <dgm:t>
        <a:bodyPr/>
        <a:lstStyle/>
        <a:p>
          <a:endParaRPr lang="ru-RU"/>
        </a:p>
      </dgm:t>
    </dgm:pt>
    <dgm:pt modelId="{AA16700A-D6BA-49F7-A562-23EE3AC46E34}" type="pres">
      <dgm:prSet presAssocID="{B5266F2A-1765-4BE0-B439-D7F9FEDCFE14}" presName="parentText" presStyleLbl="node1" presStyleIdx="6" presStyleCnt="7" custScaleX="191006" custScaleY="88372" custLinFactNeighborX="33629" custLinFactNeighborY="2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89AD4-3293-4B3E-899D-28710EA78984}" type="pres">
      <dgm:prSet presAssocID="{B5266F2A-1765-4BE0-B439-D7F9FEDCFE14}" presName="negativeSpace" presStyleCnt="0"/>
      <dgm:spPr/>
    </dgm:pt>
    <dgm:pt modelId="{AB8FCB5A-55DB-4636-B067-BD275CA9B6D6}" type="pres">
      <dgm:prSet presAssocID="{B5266F2A-1765-4BE0-B439-D7F9FEDCFE14}" presName="childText" presStyleLbl="conFgAcc1" presStyleIdx="6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ED652B05-9E68-43AA-B154-5C6224DCCBD1}" type="presOf" srcId="{9068094C-8984-47BD-BBB2-6159D7EEA2B0}" destId="{40329969-FDFC-4706-B700-0C765C69C65C}" srcOrd="1" destOrd="0" presId="urn:microsoft.com/office/officeart/2005/8/layout/list1"/>
    <dgm:cxn modelId="{6A7D95BD-F10E-402C-917F-C03783861877}" type="presOf" srcId="{AB58EC9B-2F8B-4996-96FC-2018B9B0F9A3}" destId="{24F16CB9-010F-43E8-9A44-08D6F23A36F8}" srcOrd="0" destOrd="0" presId="urn:microsoft.com/office/officeart/2005/8/layout/list1"/>
    <dgm:cxn modelId="{CEA01DC3-CBD8-4D1D-B8F5-2086977F1E6D}" srcId="{AB58EC9B-2F8B-4996-96FC-2018B9B0F9A3}" destId="{B5266F2A-1765-4BE0-B439-D7F9FEDCFE14}" srcOrd="6" destOrd="0" parTransId="{3AAE1EE9-6D13-41E5-8428-84C99B17597E}" sibTransId="{4648C3B9-4A5B-4452-8261-E5A713C7E5FC}"/>
    <dgm:cxn modelId="{570D2D84-2A5C-4C65-A41E-45A72F1BEE68}" type="presOf" srcId="{F2873FEF-42F2-44A5-AA7D-240D4505179F}" destId="{FC933EE9-CD72-41AC-A504-555927FC32F4}" srcOrd="1" destOrd="0" presId="urn:microsoft.com/office/officeart/2005/8/layout/list1"/>
    <dgm:cxn modelId="{FE2BDB31-3C2E-4BCB-B2AC-AED11A4D9A8C}" srcId="{AB58EC9B-2F8B-4996-96FC-2018B9B0F9A3}" destId="{11351274-5A6A-401B-BE20-42EB626AA5C4}" srcOrd="5" destOrd="0" parTransId="{109A464A-0948-47BE-8880-0933D299483B}" sibTransId="{9E0E3775-463C-4C4C-8E20-9BFA2F2765DF}"/>
    <dgm:cxn modelId="{9848C4D0-37D0-4B20-8939-1D1749F567A8}" type="presOf" srcId="{9068094C-8984-47BD-BBB2-6159D7EEA2B0}" destId="{46F7E548-6399-4ED1-9BA0-0D0708E7191B}" srcOrd="0" destOrd="0" presId="urn:microsoft.com/office/officeart/2005/8/layout/list1"/>
    <dgm:cxn modelId="{D34C0CAA-7588-4E53-BAF8-38D8B9CC16A6}" type="presOf" srcId="{775F3AF5-3EEA-4ED0-8699-FA6C530774B8}" destId="{8D7B0B3F-1A37-4F0E-93D5-1DF03FAD1D87}" srcOrd="0" destOrd="0" presId="urn:microsoft.com/office/officeart/2005/8/layout/list1"/>
    <dgm:cxn modelId="{72079869-C3B8-4A1C-8D30-F6FD278A7A57}" type="presOf" srcId="{775F3AF5-3EEA-4ED0-8699-FA6C530774B8}" destId="{6EB10185-C6B3-4C14-84CA-239E7B0231A5}" srcOrd="1" destOrd="0" presId="urn:microsoft.com/office/officeart/2005/8/layout/list1"/>
    <dgm:cxn modelId="{DABC9876-D409-4FC3-A6EB-4A6E85EBC990}" type="presOf" srcId="{B6C9DAF5-E3E7-4762-BFBC-B982D7B75581}" destId="{BCD8609A-4F84-481A-A67A-CC599A2AECA1}" srcOrd="0" destOrd="0" presId="urn:microsoft.com/office/officeart/2005/8/layout/list1"/>
    <dgm:cxn modelId="{58E38A92-4A26-4C91-BA65-A0C3FD700127}" srcId="{AB58EC9B-2F8B-4996-96FC-2018B9B0F9A3}" destId="{775F3AF5-3EEA-4ED0-8699-FA6C530774B8}" srcOrd="2" destOrd="0" parTransId="{4BC3A4E9-39A5-474D-AFE1-C747D0F98370}" sibTransId="{8ACED5C5-5ED6-43DB-A3CF-4905AACDFEC5}"/>
    <dgm:cxn modelId="{904FD935-04B4-447C-9A1E-BA66CFA683C2}" type="presOf" srcId="{B5266F2A-1765-4BE0-B439-D7F9FEDCFE14}" destId="{AA16700A-D6BA-49F7-A562-23EE3AC46E34}" srcOrd="1" destOrd="0" presId="urn:microsoft.com/office/officeart/2005/8/layout/list1"/>
    <dgm:cxn modelId="{8CBF69E9-0CF2-4F6F-8D51-C4E0D9137190}" type="presOf" srcId="{893BB66B-8A18-4563-8D50-C5439C3026AA}" destId="{11D75B9A-85C4-418B-B6D0-421B9C26F207}" srcOrd="0" destOrd="0" presId="urn:microsoft.com/office/officeart/2005/8/layout/list1"/>
    <dgm:cxn modelId="{F6B39645-EFF9-4563-9440-E12D5A789735}" srcId="{AB58EC9B-2F8B-4996-96FC-2018B9B0F9A3}" destId="{9068094C-8984-47BD-BBB2-6159D7EEA2B0}" srcOrd="1" destOrd="0" parTransId="{3FA41900-4CCF-47D3-863C-2CB7295A32FE}" sibTransId="{F32F486F-F5DD-4F52-B877-FB573DD94C3B}"/>
    <dgm:cxn modelId="{E11013BA-2570-4433-86EA-4CD447356799}" srcId="{AB58EC9B-2F8B-4996-96FC-2018B9B0F9A3}" destId="{893BB66B-8A18-4563-8D50-C5439C3026AA}" srcOrd="4" destOrd="0" parTransId="{A121C206-CAF2-435F-87F9-356563E65DF7}" sibTransId="{B9A7BC9A-F364-4973-A145-166B786520A6}"/>
    <dgm:cxn modelId="{9FB590FD-6099-4B50-84FC-D9A52C68AA31}" srcId="{AB58EC9B-2F8B-4996-96FC-2018B9B0F9A3}" destId="{B6C9DAF5-E3E7-4762-BFBC-B982D7B75581}" srcOrd="0" destOrd="0" parTransId="{D27DB33B-B3D3-4BD9-B258-8F5B7D72161D}" sibTransId="{F2B03FA8-F494-4685-BF6E-5E929803742D}"/>
    <dgm:cxn modelId="{D252844D-2BAD-40E5-9C4C-A6E7A5B583CD}" type="presOf" srcId="{B5266F2A-1765-4BE0-B439-D7F9FEDCFE14}" destId="{C7CCF825-0CAE-43B6-8D59-64426555360C}" srcOrd="0" destOrd="0" presId="urn:microsoft.com/office/officeart/2005/8/layout/list1"/>
    <dgm:cxn modelId="{9EDA13CB-39E6-4DAB-AECF-145C2B309C89}" type="presOf" srcId="{11351274-5A6A-401B-BE20-42EB626AA5C4}" destId="{D70BC695-D4C7-4541-B66A-219D022CBC59}" srcOrd="1" destOrd="0" presId="urn:microsoft.com/office/officeart/2005/8/layout/list1"/>
    <dgm:cxn modelId="{92032A21-9971-424F-B758-5C9CC6AD8B45}" type="presOf" srcId="{B6C9DAF5-E3E7-4762-BFBC-B982D7B75581}" destId="{22C4BFD5-6078-4258-A9EF-17C256CE9390}" srcOrd="1" destOrd="0" presId="urn:microsoft.com/office/officeart/2005/8/layout/list1"/>
    <dgm:cxn modelId="{CC018786-1CF7-4167-BCB5-0983F1F59A1D}" type="presOf" srcId="{F2873FEF-42F2-44A5-AA7D-240D4505179F}" destId="{B6E9F747-8F1A-4BAB-9798-C7B4EE7F0DFA}" srcOrd="0" destOrd="0" presId="urn:microsoft.com/office/officeart/2005/8/layout/list1"/>
    <dgm:cxn modelId="{9F13AFCB-381F-4D95-854C-4E20F4A3B45B}" srcId="{AB58EC9B-2F8B-4996-96FC-2018B9B0F9A3}" destId="{F2873FEF-42F2-44A5-AA7D-240D4505179F}" srcOrd="3" destOrd="0" parTransId="{8AAA6C5C-1CE8-4426-965D-9CBEFE7D52FC}" sibTransId="{64F0A827-A94D-4E33-B5A4-F84CDB2F1CAE}"/>
    <dgm:cxn modelId="{8A7F3A19-A5A0-4839-851D-6C8A7EE49FAD}" type="presOf" srcId="{893BB66B-8A18-4563-8D50-C5439C3026AA}" destId="{0D3DA31E-2D5D-49DB-B077-666DC70B5D84}" srcOrd="1" destOrd="0" presId="urn:microsoft.com/office/officeart/2005/8/layout/list1"/>
    <dgm:cxn modelId="{55C177A1-8559-4CEC-8282-566D13D243D0}" type="presOf" srcId="{11351274-5A6A-401B-BE20-42EB626AA5C4}" destId="{D7228775-1456-47A1-A040-FA50624970B8}" srcOrd="0" destOrd="0" presId="urn:microsoft.com/office/officeart/2005/8/layout/list1"/>
    <dgm:cxn modelId="{EF05E42C-5119-45F9-A3C9-0BDC56CA1C1F}" type="presParOf" srcId="{24F16CB9-010F-43E8-9A44-08D6F23A36F8}" destId="{2F62739E-AAC9-43BA-8884-C147E7F04B6D}" srcOrd="0" destOrd="0" presId="urn:microsoft.com/office/officeart/2005/8/layout/list1"/>
    <dgm:cxn modelId="{2C6765EA-84B0-4D89-B993-B2E2D01C694A}" type="presParOf" srcId="{2F62739E-AAC9-43BA-8884-C147E7F04B6D}" destId="{BCD8609A-4F84-481A-A67A-CC599A2AECA1}" srcOrd="0" destOrd="0" presId="urn:microsoft.com/office/officeart/2005/8/layout/list1"/>
    <dgm:cxn modelId="{3769001D-E21F-4BD9-9058-0EAE82E38797}" type="presParOf" srcId="{2F62739E-AAC9-43BA-8884-C147E7F04B6D}" destId="{22C4BFD5-6078-4258-A9EF-17C256CE9390}" srcOrd="1" destOrd="0" presId="urn:microsoft.com/office/officeart/2005/8/layout/list1"/>
    <dgm:cxn modelId="{5D641902-80B0-4FD8-9F7B-3E8D40A9423D}" type="presParOf" srcId="{24F16CB9-010F-43E8-9A44-08D6F23A36F8}" destId="{C12DFC5C-4A4F-4575-B253-EEAF717FCDBA}" srcOrd="1" destOrd="0" presId="urn:microsoft.com/office/officeart/2005/8/layout/list1"/>
    <dgm:cxn modelId="{ACE65AF6-1B60-4E08-BBF8-AFBB07ED19C2}" type="presParOf" srcId="{24F16CB9-010F-43E8-9A44-08D6F23A36F8}" destId="{CDC3218D-C046-4532-BF84-987CC350A4A2}" srcOrd="2" destOrd="0" presId="urn:microsoft.com/office/officeart/2005/8/layout/list1"/>
    <dgm:cxn modelId="{DDBFB8A4-33E5-4EDE-A14B-5B90F726F4B4}" type="presParOf" srcId="{24F16CB9-010F-43E8-9A44-08D6F23A36F8}" destId="{D29DF3A4-A81A-4436-ADC9-6B7D9B055323}" srcOrd="3" destOrd="0" presId="urn:microsoft.com/office/officeart/2005/8/layout/list1"/>
    <dgm:cxn modelId="{8D0EB297-E4A3-47D5-9ACA-CED8FCF26CD5}" type="presParOf" srcId="{24F16CB9-010F-43E8-9A44-08D6F23A36F8}" destId="{84EF9FF6-D21C-4E5A-A2E5-54118F9C4CAD}" srcOrd="4" destOrd="0" presId="urn:microsoft.com/office/officeart/2005/8/layout/list1"/>
    <dgm:cxn modelId="{B7C37020-3BD8-407E-A8EF-8FEC797711E3}" type="presParOf" srcId="{84EF9FF6-D21C-4E5A-A2E5-54118F9C4CAD}" destId="{46F7E548-6399-4ED1-9BA0-0D0708E7191B}" srcOrd="0" destOrd="0" presId="urn:microsoft.com/office/officeart/2005/8/layout/list1"/>
    <dgm:cxn modelId="{16C3B525-383F-4A2D-B1EF-7CB5BE6E7E33}" type="presParOf" srcId="{84EF9FF6-D21C-4E5A-A2E5-54118F9C4CAD}" destId="{40329969-FDFC-4706-B700-0C765C69C65C}" srcOrd="1" destOrd="0" presId="urn:microsoft.com/office/officeart/2005/8/layout/list1"/>
    <dgm:cxn modelId="{36B52283-8715-4E56-AAE3-9CE8E614BA93}" type="presParOf" srcId="{24F16CB9-010F-43E8-9A44-08D6F23A36F8}" destId="{9F75AA8C-502A-4EAB-AE10-B3FADEAC2415}" srcOrd="5" destOrd="0" presId="urn:microsoft.com/office/officeart/2005/8/layout/list1"/>
    <dgm:cxn modelId="{72235153-22F8-4559-93CA-993B0548DF96}" type="presParOf" srcId="{24F16CB9-010F-43E8-9A44-08D6F23A36F8}" destId="{C3251555-DEFB-4C97-BCB2-45484E72B766}" srcOrd="6" destOrd="0" presId="urn:microsoft.com/office/officeart/2005/8/layout/list1"/>
    <dgm:cxn modelId="{4C299E48-0450-49E4-999E-32044D0D6693}" type="presParOf" srcId="{24F16CB9-010F-43E8-9A44-08D6F23A36F8}" destId="{C1E9277C-7853-4E36-A596-CB4E08848D20}" srcOrd="7" destOrd="0" presId="urn:microsoft.com/office/officeart/2005/8/layout/list1"/>
    <dgm:cxn modelId="{0FFDF8E9-E086-489D-93A8-60BA68156D88}" type="presParOf" srcId="{24F16CB9-010F-43E8-9A44-08D6F23A36F8}" destId="{1C0D5FC7-7984-4E8F-BE2B-824DB71A8A31}" srcOrd="8" destOrd="0" presId="urn:microsoft.com/office/officeart/2005/8/layout/list1"/>
    <dgm:cxn modelId="{A71D7B49-42EF-4F47-9A0E-414BAF9A4FDA}" type="presParOf" srcId="{1C0D5FC7-7984-4E8F-BE2B-824DB71A8A31}" destId="{8D7B0B3F-1A37-4F0E-93D5-1DF03FAD1D87}" srcOrd="0" destOrd="0" presId="urn:microsoft.com/office/officeart/2005/8/layout/list1"/>
    <dgm:cxn modelId="{B2C7047D-244E-4C83-9DFF-028AB1DA77F3}" type="presParOf" srcId="{1C0D5FC7-7984-4E8F-BE2B-824DB71A8A31}" destId="{6EB10185-C6B3-4C14-84CA-239E7B0231A5}" srcOrd="1" destOrd="0" presId="urn:microsoft.com/office/officeart/2005/8/layout/list1"/>
    <dgm:cxn modelId="{0F1707A3-3443-4DE4-98CE-C42F1E8212EA}" type="presParOf" srcId="{24F16CB9-010F-43E8-9A44-08D6F23A36F8}" destId="{676D7797-DA28-431E-8C89-334D67C2FB35}" srcOrd="9" destOrd="0" presId="urn:microsoft.com/office/officeart/2005/8/layout/list1"/>
    <dgm:cxn modelId="{542953DD-9D2B-4CBB-AB9D-A81BAD0EB19E}" type="presParOf" srcId="{24F16CB9-010F-43E8-9A44-08D6F23A36F8}" destId="{4CDB29A2-9D40-4CF7-A436-F868D962D510}" srcOrd="10" destOrd="0" presId="urn:microsoft.com/office/officeart/2005/8/layout/list1"/>
    <dgm:cxn modelId="{A1A55CA6-2056-4ED9-8A27-2CE3D04B789E}" type="presParOf" srcId="{24F16CB9-010F-43E8-9A44-08D6F23A36F8}" destId="{4918D2A7-D72A-4938-BD00-81D0F6434B8E}" srcOrd="11" destOrd="0" presId="urn:microsoft.com/office/officeart/2005/8/layout/list1"/>
    <dgm:cxn modelId="{79C9D60B-EB40-4E8D-A4C5-93039E809830}" type="presParOf" srcId="{24F16CB9-010F-43E8-9A44-08D6F23A36F8}" destId="{9C0875D9-FFDD-4F32-A0F1-57BD60A1C50F}" srcOrd="12" destOrd="0" presId="urn:microsoft.com/office/officeart/2005/8/layout/list1"/>
    <dgm:cxn modelId="{2A0E4B21-6015-4171-90C8-D423F24049F3}" type="presParOf" srcId="{9C0875D9-FFDD-4F32-A0F1-57BD60A1C50F}" destId="{B6E9F747-8F1A-4BAB-9798-C7B4EE7F0DFA}" srcOrd="0" destOrd="0" presId="urn:microsoft.com/office/officeart/2005/8/layout/list1"/>
    <dgm:cxn modelId="{202614CB-E2CF-4D7C-8ABB-7CF5AE25326A}" type="presParOf" srcId="{9C0875D9-FFDD-4F32-A0F1-57BD60A1C50F}" destId="{FC933EE9-CD72-41AC-A504-555927FC32F4}" srcOrd="1" destOrd="0" presId="urn:microsoft.com/office/officeart/2005/8/layout/list1"/>
    <dgm:cxn modelId="{8D4D3E46-510D-49D4-858B-628C296B06CE}" type="presParOf" srcId="{24F16CB9-010F-43E8-9A44-08D6F23A36F8}" destId="{576694B2-0289-486C-A66E-F9DDB285A8C6}" srcOrd="13" destOrd="0" presId="urn:microsoft.com/office/officeart/2005/8/layout/list1"/>
    <dgm:cxn modelId="{E8514F7F-4326-4CCB-A504-D7253EDF493C}" type="presParOf" srcId="{24F16CB9-010F-43E8-9A44-08D6F23A36F8}" destId="{13ABB39A-0E20-4155-918D-AB8FD7D75173}" srcOrd="14" destOrd="0" presId="urn:microsoft.com/office/officeart/2005/8/layout/list1"/>
    <dgm:cxn modelId="{770DCBC6-A23E-45F4-94FC-1D3CCBC9ED73}" type="presParOf" srcId="{24F16CB9-010F-43E8-9A44-08D6F23A36F8}" destId="{3DEE1B85-A4F5-464D-B787-E1B27FFB43DC}" srcOrd="15" destOrd="0" presId="urn:microsoft.com/office/officeart/2005/8/layout/list1"/>
    <dgm:cxn modelId="{FE186FDF-5659-4A96-B196-D9842A406A1B}" type="presParOf" srcId="{24F16CB9-010F-43E8-9A44-08D6F23A36F8}" destId="{76E7CD0B-3A71-4A70-83D7-1F3AF48D0A4F}" srcOrd="16" destOrd="0" presId="urn:microsoft.com/office/officeart/2005/8/layout/list1"/>
    <dgm:cxn modelId="{25A95407-852E-46A6-A492-F54BAFABE015}" type="presParOf" srcId="{76E7CD0B-3A71-4A70-83D7-1F3AF48D0A4F}" destId="{11D75B9A-85C4-418B-B6D0-421B9C26F207}" srcOrd="0" destOrd="0" presId="urn:microsoft.com/office/officeart/2005/8/layout/list1"/>
    <dgm:cxn modelId="{AF4E36E8-6690-437B-97A2-E6616165BACD}" type="presParOf" srcId="{76E7CD0B-3A71-4A70-83D7-1F3AF48D0A4F}" destId="{0D3DA31E-2D5D-49DB-B077-666DC70B5D84}" srcOrd="1" destOrd="0" presId="urn:microsoft.com/office/officeart/2005/8/layout/list1"/>
    <dgm:cxn modelId="{A606E59F-09C9-436E-B939-3097942D44D1}" type="presParOf" srcId="{24F16CB9-010F-43E8-9A44-08D6F23A36F8}" destId="{9C91B23E-832F-42FB-B585-086904972BC0}" srcOrd="17" destOrd="0" presId="urn:microsoft.com/office/officeart/2005/8/layout/list1"/>
    <dgm:cxn modelId="{12E9D3F7-1509-46F8-8292-1877105DF439}" type="presParOf" srcId="{24F16CB9-010F-43E8-9A44-08D6F23A36F8}" destId="{BC6463F0-64FE-4B42-BB57-261BB6AAF6C5}" srcOrd="18" destOrd="0" presId="urn:microsoft.com/office/officeart/2005/8/layout/list1"/>
    <dgm:cxn modelId="{67E74BC2-1CBB-44DE-9380-AAEBF2A4F98C}" type="presParOf" srcId="{24F16CB9-010F-43E8-9A44-08D6F23A36F8}" destId="{6208F849-1A6F-4657-ACB0-BA3B6F1C4846}" srcOrd="19" destOrd="0" presId="urn:microsoft.com/office/officeart/2005/8/layout/list1"/>
    <dgm:cxn modelId="{6F503AF4-740B-4420-A8A4-D82CCC29C001}" type="presParOf" srcId="{24F16CB9-010F-43E8-9A44-08D6F23A36F8}" destId="{A95663CC-F6E0-4894-8EA2-DA8E90D22BEB}" srcOrd="20" destOrd="0" presId="urn:microsoft.com/office/officeart/2005/8/layout/list1"/>
    <dgm:cxn modelId="{452F9EA1-4ABB-48B5-BF9B-9188F8A7383E}" type="presParOf" srcId="{A95663CC-F6E0-4894-8EA2-DA8E90D22BEB}" destId="{D7228775-1456-47A1-A040-FA50624970B8}" srcOrd="0" destOrd="0" presId="urn:microsoft.com/office/officeart/2005/8/layout/list1"/>
    <dgm:cxn modelId="{AE9464D2-0FC9-4CA7-90A0-C5FF955253C2}" type="presParOf" srcId="{A95663CC-F6E0-4894-8EA2-DA8E90D22BEB}" destId="{D70BC695-D4C7-4541-B66A-219D022CBC59}" srcOrd="1" destOrd="0" presId="urn:microsoft.com/office/officeart/2005/8/layout/list1"/>
    <dgm:cxn modelId="{E0806DFC-D3A3-4424-A799-22E6F4909881}" type="presParOf" srcId="{24F16CB9-010F-43E8-9A44-08D6F23A36F8}" destId="{7CF857BF-1FC4-4EA4-907A-BFDF8DCCEC7A}" srcOrd="21" destOrd="0" presId="urn:microsoft.com/office/officeart/2005/8/layout/list1"/>
    <dgm:cxn modelId="{DE26D291-F37A-49BB-B6DA-19BFE5FCB3FE}" type="presParOf" srcId="{24F16CB9-010F-43E8-9A44-08D6F23A36F8}" destId="{DFFECD1C-DE10-4F2C-9792-10658540FF5C}" srcOrd="22" destOrd="0" presId="urn:microsoft.com/office/officeart/2005/8/layout/list1"/>
    <dgm:cxn modelId="{B4EE3F59-0FD7-465F-9EB7-E12FEF942E3D}" type="presParOf" srcId="{24F16CB9-010F-43E8-9A44-08D6F23A36F8}" destId="{F820E14E-82BD-4957-9973-836602C0011F}" srcOrd="23" destOrd="0" presId="urn:microsoft.com/office/officeart/2005/8/layout/list1"/>
    <dgm:cxn modelId="{E6740CF0-3CA2-4C8F-9B0E-BEB3EC2E34D0}" type="presParOf" srcId="{24F16CB9-010F-43E8-9A44-08D6F23A36F8}" destId="{10660918-F23E-491A-B4C1-84E72E2F9F5A}" srcOrd="24" destOrd="0" presId="urn:microsoft.com/office/officeart/2005/8/layout/list1"/>
    <dgm:cxn modelId="{C4DB9110-DC8C-4C4E-BDD5-AAFE37D8DAE5}" type="presParOf" srcId="{10660918-F23E-491A-B4C1-84E72E2F9F5A}" destId="{C7CCF825-0CAE-43B6-8D59-64426555360C}" srcOrd="0" destOrd="0" presId="urn:microsoft.com/office/officeart/2005/8/layout/list1"/>
    <dgm:cxn modelId="{2EDCA0DC-5C20-4D44-9C13-E165F16997F9}" type="presParOf" srcId="{10660918-F23E-491A-B4C1-84E72E2F9F5A}" destId="{AA16700A-D6BA-49F7-A562-23EE3AC46E34}" srcOrd="1" destOrd="0" presId="urn:microsoft.com/office/officeart/2005/8/layout/list1"/>
    <dgm:cxn modelId="{57251EA9-E131-4048-9210-AC3119F7D779}" type="presParOf" srcId="{24F16CB9-010F-43E8-9A44-08D6F23A36F8}" destId="{C1089AD4-3293-4B3E-899D-28710EA78984}" srcOrd="25" destOrd="0" presId="urn:microsoft.com/office/officeart/2005/8/layout/list1"/>
    <dgm:cxn modelId="{5912928C-B2BE-40F8-8E5F-DDC2A66A0CA8}" type="presParOf" srcId="{24F16CB9-010F-43E8-9A44-08D6F23A36F8}" destId="{AB8FCB5A-55DB-4636-B067-BD275CA9B6D6}" srcOrd="26" destOrd="0" presId="urn:microsoft.com/office/officeart/2005/8/layout/list1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58EC9B-2F8B-4996-96FC-2018B9B0F9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C9DAF5-E3E7-4762-BFBC-B982D7B75581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БЮДЖЕТНЫЙ ПРОЦЕСС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</a:r>
          <a:r>
            <a:rPr lang="ru-RU" sz="1400" dirty="0" smtClean="0"/>
            <a:t>;</a:t>
          </a:r>
          <a:endParaRPr lang="ru-RU" sz="1400" dirty="0"/>
        </a:p>
      </dgm:t>
    </dgm:pt>
    <dgm:pt modelId="{D27DB33B-B3D3-4BD9-B258-8F5B7D72161D}" type="parTrans" cxnId="{9FB590FD-6099-4B50-84FC-D9A52C68AA31}">
      <dgm:prSet/>
      <dgm:spPr/>
      <dgm:t>
        <a:bodyPr/>
        <a:lstStyle/>
        <a:p>
          <a:endParaRPr lang="ru-RU"/>
        </a:p>
      </dgm:t>
    </dgm:pt>
    <dgm:pt modelId="{F2B03FA8-F494-4685-BF6E-5E929803742D}" type="sibTrans" cxnId="{9FB590FD-6099-4B50-84FC-D9A52C68AA31}">
      <dgm:prSet/>
      <dgm:spPr/>
      <dgm:t>
        <a:bodyPr/>
        <a:lstStyle/>
        <a:p>
          <a:endParaRPr lang="ru-RU"/>
        </a:p>
      </dgm:t>
    </dgm:pt>
    <dgm:pt modelId="{893BB66B-8A18-4563-8D50-C5439C3026A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МЕЖБЮДЖЕТНЫЕ ОТНОШЕНИЯ 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</a:r>
          <a:r>
            <a:rPr lang="ru-RU" sz="1400" dirty="0" smtClean="0"/>
            <a:t>;</a:t>
          </a:r>
          <a:endParaRPr lang="ru-RU" sz="1400" dirty="0"/>
        </a:p>
      </dgm:t>
    </dgm:pt>
    <dgm:pt modelId="{A121C206-CAF2-435F-87F9-356563E65DF7}" type="parTrans" cxnId="{E11013BA-2570-4433-86EA-4CD447356799}">
      <dgm:prSet/>
      <dgm:spPr/>
      <dgm:t>
        <a:bodyPr/>
        <a:lstStyle/>
        <a:p>
          <a:endParaRPr lang="ru-RU"/>
        </a:p>
      </dgm:t>
    </dgm:pt>
    <dgm:pt modelId="{B9A7BC9A-F364-4973-A145-166B786520A6}" type="sibTrans" cxnId="{E11013BA-2570-4433-86EA-4CD447356799}">
      <dgm:prSet/>
      <dgm:spPr/>
      <dgm:t>
        <a:bodyPr/>
        <a:lstStyle/>
        <a:p>
          <a:endParaRPr lang="ru-RU"/>
        </a:p>
      </dgm:t>
    </dgm:pt>
    <dgm:pt modelId="{11351274-5A6A-401B-BE20-42EB626AA5C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МЕЖБЮДЖЕТНЫЕ ТРАНСФЕРТЫ - средства, предоставляемые одним бюджетом бюджетной системы Российской Федерации другому бюджету бюджетной системы Российской Федерации;</a:t>
          </a:r>
          <a:endParaRPr lang="ru-RU" sz="1400" b="0" i="1" baseline="0" dirty="0"/>
        </a:p>
      </dgm:t>
    </dgm:pt>
    <dgm:pt modelId="{109A464A-0948-47BE-8880-0933D299483B}" type="parTrans" cxnId="{FE2BDB31-3C2E-4BCB-B2AC-AED11A4D9A8C}">
      <dgm:prSet/>
      <dgm:spPr/>
      <dgm:t>
        <a:bodyPr/>
        <a:lstStyle/>
        <a:p>
          <a:endParaRPr lang="ru-RU"/>
        </a:p>
      </dgm:t>
    </dgm:pt>
    <dgm:pt modelId="{9E0E3775-463C-4C4C-8E20-9BFA2F2765DF}" type="sibTrans" cxnId="{FE2BDB31-3C2E-4BCB-B2AC-AED11A4D9A8C}">
      <dgm:prSet/>
      <dgm:spPr/>
      <dgm:t>
        <a:bodyPr/>
        <a:lstStyle/>
        <a:p>
          <a:endParaRPr lang="ru-RU"/>
        </a:p>
      </dgm:t>
    </dgm:pt>
    <dgm:pt modelId="{9068094C-8984-47BD-BBB2-6159D7EEA2B0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БЮДЖЕТНЫЕ АССИГНОВАНИЯ - предельные объемы денежных средств, предусмотренных в соответствующем финансовом году для исполнения бюджетных обязательств</a:t>
          </a:r>
          <a:r>
            <a:rPr lang="ru-RU" sz="1400" b="1" i="1" baseline="0" dirty="0" smtClean="0"/>
            <a:t>;</a:t>
          </a:r>
          <a:endParaRPr lang="ru-RU" sz="1600" b="1" i="1" baseline="0" dirty="0"/>
        </a:p>
      </dgm:t>
    </dgm:pt>
    <dgm:pt modelId="{3FA41900-4CCF-47D3-863C-2CB7295A32FE}" type="parTrans" cxnId="{F6B39645-EFF9-4563-9440-E12D5A789735}">
      <dgm:prSet/>
      <dgm:spPr/>
      <dgm:t>
        <a:bodyPr/>
        <a:lstStyle/>
        <a:p>
          <a:endParaRPr lang="ru-RU"/>
        </a:p>
      </dgm:t>
    </dgm:pt>
    <dgm:pt modelId="{F32F486F-F5DD-4F52-B877-FB573DD94C3B}" type="sibTrans" cxnId="{F6B39645-EFF9-4563-9440-E12D5A789735}">
      <dgm:prSet/>
      <dgm:spPr/>
      <dgm:t>
        <a:bodyPr/>
        <a:lstStyle/>
        <a:p>
          <a:endParaRPr lang="ru-RU"/>
        </a:p>
      </dgm:t>
    </dgm:pt>
    <dgm:pt modelId="{775F3AF5-3EEA-4ED0-8699-FA6C530774B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БЮДЖЕТНЫЙ КРЕДИТ - денежные средства, предоставляемые бюджетом другому бюджету бюджетной системы Российской Федерации,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</a:t>
          </a:r>
          <a:r>
            <a:rPr lang="ru-RU" sz="1400" dirty="0" smtClean="0"/>
            <a:t>;</a:t>
          </a:r>
          <a:endParaRPr lang="ru-RU" sz="1400" dirty="0"/>
        </a:p>
      </dgm:t>
    </dgm:pt>
    <dgm:pt modelId="{4BC3A4E9-39A5-474D-AFE1-C747D0F98370}" type="parTrans" cxnId="{58E38A92-4A26-4C91-BA65-A0C3FD700127}">
      <dgm:prSet/>
      <dgm:spPr/>
      <dgm:t>
        <a:bodyPr/>
        <a:lstStyle/>
        <a:p>
          <a:endParaRPr lang="ru-RU"/>
        </a:p>
      </dgm:t>
    </dgm:pt>
    <dgm:pt modelId="{8ACED5C5-5ED6-43DB-A3CF-4905AACDFEC5}" type="sibTrans" cxnId="{58E38A92-4A26-4C91-BA65-A0C3FD700127}">
      <dgm:prSet/>
      <dgm:spPr/>
      <dgm:t>
        <a:bodyPr/>
        <a:lstStyle/>
        <a:p>
          <a:endParaRPr lang="ru-RU"/>
        </a:p>
      </dgm:t>
    </dgm:pt>
    <dgm:pt modelId="{F2873FEF-42F2-44A5-AA7D-240D450517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МУНИЦИПАЛЬНЫЙ ДОЛГ - 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настоящим Кодексом, принятые на себя муниципальным образованием;</a:t>
          </a:r>
          <a:endParaRPr lang="ru-RU" sz="1400" b="0" i="1" baseline="0" dirty="0"/>
        </a:p>
      </dgm:t>
    </dgm:pt>
    <dgm:pt modelId="{8AAA6C5C-1CE8-4426-965D-9CBEFE7D52FC}" type="parTrans" cxnId="{9F13AFCB-381F-4D95-854C-4E20F4A3B45B}">
      <dgm:prSet/>
      <dgm:spPr/>
      <dgm:t>
        <a:bodyPr/>
        <a:lstStyle/>
        <a:p>
          <a:endParaRPr lang="ru-RU"/>
        </a:p>
      </dgm:t>
    </dgm:pt>
    <dgm:pt modelId="{64F0A827-A94D-4E33-B5A4-F84CDB2F1CAE}" type="sibTrans" cxnId="{9F13AFCB-381F-4D95-854C-4E20F4A3B45B}">
      <dgm:prSet/>
      <dgm:spPr/>
      <dgm:t>
        <a:bodyPr/>
        <a:lstStyle/>
        <a:p>
          <a:endParaRPr lang="ru-RU"/>
        </a:p>
      </dgm:t>
    </dgm:pt>
    <dgm:pt modelId="{B5266F2A-1765-4BE0-B439-D7F9FEDCFE1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ДОТАЦИИ 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</a:r>
          <a:r>
            <a:rPr lang="ru-RU" sz="1400" dirty="0" smtClean="0"/>
            <a:t>;</a:t>
          </a:r>
          <a:endParaRPr lang="ru-RU" sz="1400" dirty="0"/>
        </a:p>
      </dgm:t>
    </dgm:pt>
    <dgm:pt modelId="{3AAE1EE9-6D13-41E5-8428-84C99B17597E}" type="parTrans" cxnId="{CEA01DC3-CBD8-4D1D-B8F5-2086977F1E6D}">
      <dgm:prSet/>
      <dgm:spPr/>
      <dgm:t>
        <a:bodyPr/>
        <a:lstStyle/>
        <a:p>
          <a:endParaRPr lang="ru-RU"/>
        </a:p>
      </dgm:t>
    </dgm:pt>
    <dgm:pt modelId="{4648C3B9-4A5B-4452-8261-E5A713C7E5FC}" type="sibTrans" cxnId="{CEA01DC3-CBD8-4D1D-B8F5-2086977F1E6D}">
      <dgm:prSet/>
      <dgm:spPr/>
      <dgm:t>
        <a:bodyPr/>
        <a:lstStyle/>
        <a:p>
          <a:endParaRPr lang="ru-RU"/>
        </a:p>
      </dgm:t>
    </dgm:pt>
    <dgm:pt modelId="{24F16CB9-010F-43E8-9A44-08D6F23A36F8}" type="pres">
      <dgm:prSet presAssocID="{AB58EC9B-2F8B-4996-96FC-2018B9B0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62739E-AAC9-43BA-8884-C147E7F04B6D}" type="pres">
      <dgm:prSet presAssocID="{B6C9DAF5-E3E7-4762-BFBC-B982D7B75581}" presName="parentLin" presStyleCnt="0"/>
      <dgm:spPr/>
    </dgm:pt>
    <dgm:pt modelId="{BCD8609A-4F84-481A-A67A-CC599A2AECA1}" type="pres">
      <dgm:prSet presAssocID="{B6C9DAF5-E3E7-4762-BFBC-B982D7B75581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22C4BFD5-6078-4258-A9EF-17C256CE9390}" type="pres">
      <dgm:prSet presAssocID="{B6C9DAF5-E3E7-4762-BFBC-B982D7B75581}" presName="parentText" presStyleLbl="node1" presStyleIdx="0" presStyleCnt="7" custScaleX="141231" custScaleY="4013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DFC5C-4A4F-4575-B253-EEAF717FCDBA}" type="pres">
      <dgm:prSet presAssocID="{B6C9DAF5-E3E7-4762-BFBC-B982D7B75581}" presName="negativeSpace" presStyleCnt="0"/>
      <dgm:spPr/>
    </dgm:pt>
    <dgm:pt modelId="{CDC3218D-C046-4532-BF84-987CC350A4A2}" type="pres">
      <dgm:prSet presAssocID="{B6C9DAF5-E3E7-4762-BFBC-B982D7B75581}" presName="childText" presStyleLbl="conFgAcc1" presStyleIdx="0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D29DF3A4-A81A-4436-ADC9-6B7D9B055323}" type="pres">
      <dgm:prSet presAssocID="{F2B03FA8-F494-4685-BF6E-5E929803742D}" presName="spaceBetweenRectangles" presStyleCnt="0"/>
      <dgm:spPr/>
    </dgm:pt>
    <dgm:pt modelId="{84EF9FF6-D21C-4E5A-A2E5-54118F9C4CAD}" type="pres">
      <dgm:prSet presAssocID="{9068094C-8984-47BD-BBB2-6159D7EEA2B0}" presName="parentLin" presStyleCnt="0"/>
      <dgm:spPr/>
    </dgm:pt>
    <dgm:pt modelId="{46F7E548-6399-4ED1-9BA0-0D0708E7191B}" type="pres">
      <dgm:prSet presAssocID="{9068094C-8984-47BD-BBB2-6159D7EEA2B0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40329969-FDFC-4706-B700-0C765C69C65C}" type="pres">
      <dgm:prSet presAssocID="{9068094C-8984-47BD-BBB2-6159D7EEA2B0}" presName="parentText" presStyleLbl="node1" presStyleIdx="1" presStyleCnt="7" custScaleX="142857" custScaleY="2344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5AA8C-502A-4EAB-AE10-B3FADEAC2415}" type="pres">
      <dgm:prSet presAssocID="{9068094C-8984-47BD-BBB2-6159D7EEA2B0}" presName="negativeSpace" presStyleCnt="0"/>
      <dgm:spPr/>
    </dgm:pt>
    <dgm:pt modelId="{C3251555-DEFB-4C97-BCB2-45484E72B766}" type="pres">
      <dgm:prSet presAssocID="{9068094C-8984-47BD-BBB2-6159D7EEA2B0}" presName="childText" presStyleLbl="conFgAcc1" presStyleIdx="1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1E9277C-7853-4E36-A596-CB4E08848D20}" type="pres">
      <dgm:prSet presAssocID="{F32F486F-F5DD-4F52-B877-FB573DD94C3B}" presName="spaceBetweenRectangles" presStyleCnt="0"/>
      <dgm:spPr/>
    </dgm:pt>
    <dgm:pt modelId="{1C0D5FC7-7984-4E8F-BE2B-824DB71A8A31}" type="pres">
      <dgm:prSet presAssocID="{775F3AF5-3EEA-4ED0-8699-FA6C530774B8}" presName="parentLin" presStyleCnt="0"/>
      <dgm:spPr/>
    </dgm:pt>
    <dgm:pt modelId="{8D7B0B3F-1A37-4F0E-93D5-1DF03FAD1D87}" type="pres">
      <dgm:prSet presAssocID="{775F3AF5-3EEA-4ED0-8699-FA6C530774B8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6EB10185-C6B3-4C14-84CA-239E7B0231A5}" type="pres">
      <dgm:prSet presAssocID="{775F3AF5-3EEA-4ED0-8699-FA6C530774B8}" presName="parentText" presStyleLbl="node1" presStyleIdx="2" presStyleCnt="7" custScaleX="142857" custScaleY="331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D7797-DA28-431E-8C89-334D67C2FB35}" type="pres">
      <dgm:prSet presAssocID="{775F3AF5-3EEA-4ED0-8699-FA6C530774B8}" presName="negativeSpace" presStyleCnt="0"/>
      <dgm:spPr/>
    </dgm:pt>
    <dgm:pt modelId="{4CDB29A2-9D40-4CF7-A436-F868D962D510}" type="pres">
      <dgm:prSet presAssocID="{775F3AF5-3EEA-4ED0-8699-FA6C530774B8}" presName="childText" presStyleLbl="conFgAcc1" presStyleIdx="2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4918D2A7-D72A-4938-BD00-81D0F6434B8E}" type="pres">
      <dgm:prSet presAssocID="{8ACED5C5-5ED6-43DB-A3CF-4905AACDFEC5}" presName="spaceBetweenRectangles" presStyleCnt="0"/>
      <dgm:spPr/>
    </dgm:pt>
    <dgm:pt modelId="{9C0875D9-FFDD-4F32-A0F1-57BD60A1C50F}" type="pres">
      <dgm:prSet presAssocID="{F2873FEF-42F2-44A5-AA7D-240D4505179F}" presName="parentLin" presStyleCnt="0"/>
      <dgm:spPr/>
    </dgm:pt>
    <dgm:pt modelId="{B6E9F747-8F1A-4BAB-9798-C7B4EE7F0DFA}" type="pres">
      <dgm:prSet presAssocID="{F2873FEF-42F2-44A5-AA7D-240D4505179F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FC933EE9-CD72-41AC-A504-555927FC32F4}" type="pres">
      <dgm:prSet presAssocID="{F2873FEF-42F2-44A5-AA7D-240D4505179F}" presName="parentText" presStyleLbl="node1" presStyleIdx="3" presStyleCnt="7" custScaleX="142857" custScaleY="298954" custLinFactNeighborX="25805" custLinFactNeighborY="15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694B2-0289-486C-A66E-F9DDB285A8C6}" type="pres">
      <dgm:prSet presAssocID="{F2873FEF-42F2-44A5-AA7D-240D4505179F}" presName="negativeSpace" presStyleCnt="0"/>
      <dgm:spPr/>
    </dgm:pt>
    <dgm:pt modelId="{13ABB39A-0E20-4155-918D-AB8FD7D75173}" type="pres">
      <dgm:prSet presAssocID="{F2873FEF-42F2-44A5-AA7D-240D4505179F}" presName="childText" presStyleLbl="conFgAcc1" presStyleIdx="3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3DEE1B85-A4F5-464D-B787-E1B27FFB43DC}" type="pres">
      <dgm:prSet presAssocID="{64F0A827-A94D-4E33-B5A4-F84CDB2F1CAE}" presName="spaceBetweenRectangles" presStyleCnt="0"/>
      <dgm:spPr/>
    </dgm:pt>
    <dgm:pt modelId="{76E7CD0B-3A71-4A70-83D7-1F3AF48D0A4F}" type="pres">
      <dgm:prSet presAssocID="{893BB66B-8A18-4563-8D50-C5439C3026AA}" presName="parentLin" presStyleCnt="0"/>
      <dgm:spPr/>
    </dgm:pt>
    <dgm:pt modelId="{11D75B9A-85C4-418B-B6D0-421B9C26F207}" type="pres">
      <dgm:prSet presAssocID="{893BB66B-8A18-4563-8D50-C5439C3026A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0D3DA31E-2D5D-49DB-B077-666DC70B5D84}" type="pres">
      <dgm:prSet presAssocID="{893BB66B-8A18-4563-8D50-C5439C3026AA}" presName="parentText" presStyleLbl="node1" presStyleIdx="4" presStyleCnt="7" custScaleX="142857" custScaleY="165311" custLinFactNeighborX="2464" custLinFactNeighborY="-22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1B23E-832F-42FB-B585-086904972BC0}" type="pres">
      <dgm:prSet presAssocID="{893BB66B-8A18-4563-8D50-C5439C3026AA}" presName="negativeSpace" presStyleCnt="0"/>
      <dgm:spPr/>
    </dgm:pt>
    <dgm:pt modelId="{BC6463F0-64FE-4B42-BB57-261BB6AAF6C5}" type="pres">
      <dgm:prSet presAssocID="{893BB66B-8A18-4563-8D50-C5439C3026AA}" presName="childText" presStyleLbl="conFgAcc1" presStyleIdx="4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208F849-1A6F-4657-ACB0-BA3B6F1C4846}" type="pres">
      <dgm:prSet presAssocID="{B9A7BC9A-F364-4973-A145-166B786520A6}" presName="spaceBetweenRectangles" presStyleCnt="0"/>
      <dgm:spPr/>
    </dgm:pt>
    <dgm:pt modelId="{A95663CC-F6E0-4894-8EA2-DA8E90D22BEB}" type="pres">
      <dgm:prSet presAssocID="{11351274-5A6A-401B-BE20-42EB626AA5C4}" presName="parentLin" presStyleCnt="0"/>
      <dgm:spPr/>
    </dgm:pt>
    <dgm:pt modelId="{D7228775-1456-47A1-A040-FA50624970B8}" type="pres">
      <dgm:prSet presAssocID="{11351274-5A6A-401B-BE20-42EB626AA5C4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D70BC695-D4C7-4541-B66A-219D022CBC59}" type="pres">
      <dgm:prSet presAssocID="{11351274-5A6A-401B-BE20-42EB626AA5C4}" presName="parentText" presStyleLbl="node1" presStyleIdx="5" presStyleCnt="7" custScaleX="142857" custScaleY="177226" custLinFactNeighborX="13821" custLinFactNeighborY="29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857BF-1FC4-4EA4-907A-BFDF8DCCEC7A}" type="pres">
      <dgm:prSet presAssocID="{11351274-5A6A-401B-BE20-42EB626AA5C4}" presName="negativeSpace" presStyleCnt="0"/>
      <dgm:spPr/>
    </dgm:pt>
    <dgm:pt modelId="{DFFECD1C-DE10-4F2C-9792-10658540FF5C}" type="pres">
      <dgm:prSet presAssocID="{11351274-5A6A-401B-BE20-42EB626AA5C4}" presName="childText" presStyleLbl="conFgAcc1" presStyleIdx="5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F820E14E-82BD-4957-9973-836602C0011F}" type="pres">
      <dgm:prSet presAssocID="{9E0E3775-463C-4C4C-8E20-9BFA2F2765DF}" presName="spaceBetweenRectangles" presStyleCnt="0"/>
      <dgm:spPr/>
    </dgm:pt>
    <dgm:pt modelId="{10660918-F23E-491A-B4C1-84E72E2F9F5A}" type="pres">
      <dgm:prSet presAssocID="{B5266F2A-1765-4BE0-B439-D7F9FEDCFE14}" presName="parentLin" presStyleCnt="0"/>
      <dgm:spPr/>
    </dgm:pt>
    <dgm:pt modelId="{C7CCF825-0CAE-43B6-8D59-64426555360C}" type="pres">
      <dgm:prSet presAssocID="{B5266F2A-1765-4BE0-B439-D7F9FEDCFE14}" presName="parentLeftMargin" presStyleLbl="node1" presStyleIdx="5" presStyleCnt="7" custScaleX="142857" custScaleY="100410" custLinFactNeighborX="13821" custLinFactNeighborY="2968"/>
      <dgm:spPr/>
      <dgm:t>
        <a:bodyPr/>
        <a:lstStyle/>
        <a:p>
          <a:endParaRPr lang="ru-RU"/>
        </a:p>
      </dgm:t>
    </dgm:pt>
    <dgm:pt modelId="{AA16700A-D6BA-49F7-A562-23EE3AC46E34}" type="pres">
      <dgm:prSet presAssocID="{B5266F2A-1765-4BE0-B439-D7F9FEDCFE14}" presName="parentText" presStyleLbl="node1" presStyleIdx="6" presStyleCnt="7" custScaleX="170994" custScaleY="1896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89AD4-3293-4B3E-899D-28710EA78984}" type="pres">
      <dgm:prSet presAssocID="{B5266F2A-1765-4BE0-B439-D7F9FEDCFE14}" presName="negativeSpace" presStyleCnt="0"/>
      <dgm:spPr/>
    </dgm:pt>
    <dgm:pt modelId="{AB8FCB5A-55DB-4636-B067-BD275CA9B6D6}" type="pres">
      <dgm:prSet presAssocID="{B5266F2A-1765-4BE0-B439-D7F9FEDCFE14}" presName="childText" presStyleLbl="conFgAcc1" presStyleIdx="6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0EB4D549-026C-4C9C-9FC8-032D25328126}" type="presOf" srcId="{9068094C-8984-47BD-BBB2-6159D7EEA2B0}" destId="{40329969-FDFC-4706-B700-0C765C69C65C}" srcOrd="1" destOrd="0" presId="urn:microsoft.com/office/officeart/2005/8/layout/list1"/>
    <dgm:cxn modelId="{CEA01DC3-CBD8-4D1D-B8F5-2086977F1E6D}" srcId="{AB58EC9B-2F8B-4996-96FC-2018B9B0F9A3}" destId="{B5266F2A-1765-4BE0-B439-D7F9FEDCFE14}" srcOrd="6" destOrd="0" parTransId="{3AAE1EE9-6D13-41E5-8428-84C99B17597E}" sibTransId="{4648C3B9-4A5B-4452-8261-E5A713C7E5FC}"/>
    <dgm:cxn modelId="{B283BA89-0C31-4E8B-9CAE-C19A61E2B664}" type="presOf" srcId="{775F3AF5-3EEA-4ED0-8699-FA6C530774B8}" destId="{8D7B0B3F-1A37-4F0E-93D5-1DF03FAD1D87}" srcOrd="0" destOrd="0" presId="urn:microsoft.com/office/officeart/2005/8/layout/list1"/>
    <dgm:cxn modelId="{9ECFA841-176F-478A-A202-CA94C84113CD}" type="presOf" srcId="{B6C9DAF5-E3E7-4762-BFBC-B982D7B75581}" destId="{BCD8609A-4F84-481A-A67A-CC599A2AECA1}" srcOrd="0" destOrd="0" presId="urn:microsoft.com/office/officeart/2005/8/layout/list1"/>
    <dgm:cxn modelId="{4707D0F5-FAB1-4525-9BCA-FDDF9E366ACD}" type="presOf" srcId="{893BB66B-8A18-4563-8D50-C5439C3026AA}" destId="{11D75B9A-85C4-418B-B6D0-421B9C26F207}" srcOrd="0" destOrd="0" presId="urn:microsoft.com/office/officeart/2005/8/layout/list1"/>
    <dgm:cxn modelId="{FE2BDB31-3C2E-4BCB-B2AC-AED11A4D9A8C}" srcId="{AB58EC9B-2F8B-4996-96FC-2018B9B0F9A3}" destId="{11351274-5A6A-401B-BE20-42EB626AA5C4}" srcOrd="5" destOrd="0" parTransId="{109A464A-0948-47BE-8880-0933D299483B}" sibTransId="{9E0E3775-463C-4C4C-8E20-9BFA2F2765DF}"/>
    <dgm:cxn modelId="{BCFB9CBD-5033-49E7-A085-824705E51CBC}" type="presOf" srcId="{F2873FEF-42F2-44A5-AA7D-240D4505179F}" destId="{B6E9F747-8F1A-4BAB-9798-C7B4EE7F0DFA}" srcOrd="0" destOrd="0" presId="urn:microsoft.com/office/officeart/2005/8/layout/list1"/>
    <dgm:cxn modelId="{58E38A92-4A26-4C91-BA65-A0C3FD700127}" srcId="{AB58EC9B-2F8B-4996-96FC-2018B9B0F9A3}" destId="{775F3AF5-3EEA-4ED0-8699-FA6C530774B8}" srcOrd="2" destOrd="0" parTransId="{4BC3A4E9-39A5-474D-AFE1-C747D0F98370}" sibTransId="{8ACED5C5-5ED6-43DB-A3CF-4905AACDFEC5}"/>
    <dgm:cxn modelId="{60AA01D9-BB73-41CD-ADD4-83DB9D9B57C2}" type="presOf" srcId="{B5266F2A-1765-4BE0-B439-D7F9FEDCFE14}" destId="{C7CCF825-0CAE-43B6-8D59-64426555360C}" srcOrd="0" destOrd="0" presId="urn:microsoft.com/office/officeart/2005/8/layout/list1"/>
    <dgm:cxn modelId="{F6B39645-EFF9-4563-9440-E12D5A789735}" srcId="{AB58EC9B-2F8B-4996-96FC-2018B9B0F9A3}" destId="{9068094C-8984-47BD-BBB2-6159D7EEA2B0}" srcOrd="1" destOrd="0" parTransId="{3FA41900-4CCF-47D3-863C-2CB7295A32FE}" sibTransId="{F32F486F-F5DD-4F52-B877-FB573DD94C3B}"/>
    <dgm:cxn modelId="{E11013BA-2570-4433-86EA-4CD447356799}" srcId="{AB58EC9B-2F8B-4996-96FC-2018B9B0F9A3}" destId="{893BB66B-8A18-4563-8D50-C5439C3026AA}" srcOrd="4" destOrd="0" parTransId="{A121C206-CAF2-435F-87F9-356563E65DF7}" sibTransId="{B9A7BC9A-F364-4973-A145-166B786520A6}"/>
    <dgm:cxn modelId="{726E0642-9943-46DB-870E-6806421F8EBC}" type="presOf" srcId="{B5266F2A-1765-4BE0-B439-D7F9FEDCFE14}" destId="{AA16700A-D6BA-49F7-A562-23EE3AC46E34}" srcOrd="1" destOrd="0" presId="urn:microsoft.com/office/officeart/2005/8/layout/list1"/>
    <dgm:cxn modelId="{9FB590FD-6099-4B50-84FC-D9A52C68AA31}" srcId="{AB58EC9B-2F8B-4996-96FC-2018B9B0F9A3}" destId="{B6C9DAF5-E3E7-4762-BFBC-B982D7B75581}" srcOrd="0" destOrd="0" parTransId="{D27DB33B-B3D3-4BD9-B258-8F5B7D72161D}" sibTransId="{F2B03FA8-F494-4685-BF6E-5E929803742D}"/>
    <dgm:cxn modelId="{6185E89E-9413-4DD3-80EF-9066876A586A}" type="presOf" srcId="{9068094C-8984-47BD-BBB2-6159D7EEA2B0}" destId="{46F7E548-6399-4ED1-9BA0-0D0708E7191B}" srcOrd="0" destOrd="0" presId="urn:microsoft.com/office/officeart/2005/8/layout/list1"/>
    <dgm:cxn modelId="{40768595-CE76-472F-8A7A-542FF8BCEC2E}" type="presOf" srcId="{F2873FEF-42F2-44A5-AA7D-240D4505179F}" destId="{FC933EE9-CD72-41AC-A504-555927FC32F4}" srcOrd="1" destOrd="0" presId="urn:microsoft.com/office/officeart/2005/8/layout/list1"/>
    <dgm:cxn modelId="{D4196B04-5C27-4AE2-992E-070077ED1B37}" type="presOf" srcId="{AB58EC9B-2F8B-4996-96FC-2018B9B0F9A3}" destId="{24F16CB9-010F-43E8-9A44-08D6F23A36F8}" srcOrd="0" destOrd="0" presId="urn:microsoft.com/office/officeart/2005/8/layout/list1"/>
    <dgm:cxn modelId="{6FECF77C-71E4-4F63-9474-7A7CEAD65060}" type="presOf" srcId="{B6C9DAF5-E3E7-4762-BFBC-B982D7B75581}" destId="{22C4BFD5-6078-4258-A9EF-17C256CE9390}" srcOrd="1" destOrd="0" presId="urn:microsoft.com/office/officeart/2005/8/layout/list1"/>
    <dgm:cxn modelId="{456A3CA6-F118-4A01-9F2F-BFACB4AC5534}" type="presOf" srcId="{11351274-5A6A-401B-BE20-42EB626AA5C4}" destId="{D7228775-1456-47A1-A040-FA50624970B8}" srcOrd="0" destOrd="0" presId="urn:microsoft.com/office/officeart/2005/8/layout/list1"/>
    <dgm:cxn modelId="{EFDE0934-D1CD-4225-BDEE-E729CC1777F8}" type="presOf" srcId="{11351274-5A6A-401B-BE20-42EB626AA5C4}" destId="{D70BC695-D4C7-4541-B66A-219D022CBC59}" srcOrd="1" destOrd="0" presId="urn:microsoft.com/office/officeart/2005/8/layout/list1"/>
    <dgm:cxn modelId="{55964E3E-AAC5-41B7-AFBE-C7654908216F}" type="presOf" srcId="{893BB66B-8A18-4563-8D50-C5439C3026AA}" destId="{0D3DA31E-2D5D-49DB-B077-666DC70B5D84}" srcOrd="1" destOrd="0" presId="urn:microsoft.com/office/officeart/2005/8/layout/list1"/>
    <dgm:cxn modelId="{9F13AFCB-381F-4D95-854C-4E20F4A3B45B}" srcId="{AB58EC9B-2F8B-4996-96FC-2018B9B0F9A3}" destId="{F2873FEF-42F2-44A5-AA7D-240D4505179F}" srcOrd="3" destOrd="0" parTransId="{8AAA6C5C-1CE8-4426-965D-9CBEFE7D52FC}" sibTransId="{64F0A827-A94D-4E33-B5A4-F84CDB2F1CAE}"/>
    <dgm:cxn modelId="{263463FB-3EF5-458F-A254-1DD98A43F19F}" type="presOf" srcId="{775F3AF5-3EEA-4ED0-8699-FA6C530774B8}" destId="{6EB10185-C6B3-4C14-84CA-239E7B0231A5}" srcOrd="1" destOrd="0" presId="urn:microsoft.com/office/officeart/2005/8/layout/list1"/>
    <dgm:cxn modelId="{6C8BADA5-7D74-4849-95EA-821A9D328C5E}" type="presParOf" srcId="{24F16CB9-010F-43E8-9A44-08D6F23A36F8}" destId="{2F62739E-AAC9-43BA-8884-C147E7F04B6D}" srcOrd="0" destOrd="0" presId="urn:microsoft.com/office/officeart/2005/8/layout/list1"/>
    <dgm:cxn modelId="{6B2EFE37-B79D-4C08-B27D-1A505FDCF7C5}" type="presParOf" srcId="{2F62739E-AAC9-43BA-8884-C147E7F04B6D}" destId="{BCD8609A-4F84-481A-A67A-CC599A2AECA1}" srcOrd="0" destOrd="0" presId="urn:microsoft.com/office/officeart/2005/8/layout/list1"/>
    <dgm:cxn modelId="{0BA0A501-C801-4B78-A9A1-CC12683E3191}" type="presParOf" srcId="{2F62739E-AAC9-43BA-8884-C147E7F04B6D}" destId="{22C4BFD5-6078-4258-A9EF-17C256CE9390}" srcOrd="1" destOrd="0" presId="urn:microsoft.com/office/officeart/2005/8/layout/list1"/>
    <dgm:cxn modelId="{C422058A-E63D-4B31-9DB6-76B40941C617}" type="presParOf" srcId="{24F16CB9-010F-43E8-9A44-08D6F23A36F8}" destId="{C12DFC5C-4A4F-4575-B253-EEAF717FCDBA}" srcOrd="1" destOrd="0" presId="urn:microsoft.com/office/officeart/2005/8/layout/list1"/>
    <dgm:cxn modelId="{B1235DA2-4844-4C42-BC99-FF10DE082FDF}" type="presParOf" srcId="{24F16CB9-010F-43E8-9A44-08D6F23A36F8}" destId="{CDC3218D-C046-4532-BF84-987CC350A4A2}" srcOrd="2" destOrd="0" presId="urn:microsoft.com/office/officeart/2005/8/layout/list1"/>
    <dgm:cxn modelId="{B3C43EB8-B4B1-4CBB-A9A6-611425061011}" type="presParOf" srcId="{24F16CB9-010F-43E8-9A44-08D6F23A36F8}" destId="{D29DF3A4-A81A-4436-ADC9-6B7D9B055323}" srcOrd="3" destOrd="0" presId="urn:microsoft.com/office/officeart/2005/8/layout/list1"/>
    <dgm:cxn modelId="{6FA29DC9-4A03-4BAF-84BB-65D80D7B7EF5}" type="presParOf" srcId="{24F16CB9-010F-43E8-9A44-08D6F23A36F8}" destId="{84EF9FF6-D21C-4E5A-A2E5-54118F9C4CAD}" srcOrd="4" destOrd="0" presId="urn:microsoft.com/office/officeart/2005/8/layout/list1"/>
    <dgm:cxn modelId="{FB04D4D5-3313-4FDC-98E7-51A3F6DAD345}" type="presParOf" srcId="{84EF9FF6-D21C-4E5A-A2E5-54118F9C4CAD}" destId="{46F7E548-6399-4ED1-9BA0-0D0708E7191B}" srcOrd="0" destOrd="0" presId="urn:microsoft.com/office/officeart/2005/8/layout/list1"/>
    <dgm:cxn modelId="{8B843CEB-BCC6-4292-AA09-89E802FEA7C2}" type="presParOf" srcId="{84EF9FF6-D21C-4E5A-A2E5-54118F9C4CAD}" destId="{40329969-FDFC-4706-B700-0C765C69C65C}" srcOrd="1" destOrd="0" presId="urn:microsoft.com/office/officeart/2005/8/layout/list1"/>
    <dgm:cxn modelId="{68442BD9-DFCC-4F7C-9209-500C93C43E6B}" type="presParOf" srcId="{24F16CB9-010F-43E8-9A44-08D6F23A36F8}" destId="{9F75AA8C-502A-4EAB-AE10-B3FADEAC2415}" srcOrd="5" destOrd="0" presId="urn:microsoft.com/office/officeart/2005/8/layout/list1"/>
    <dgm:cxn modelId="{D97F48E8-2617-4E0F-AF03-E740D5CAB6CA}" type="presParOf" srcId="{24F16CB9-010F-43E8-9A44-08D6F23A36F8}" destId="{C3251555-DEFB-4C97-BCB2-45484E72B766}" srcOrd="6" destOrd="0" presId="urn:microsoft.com/office/officeart/2005/8/layout/list1"/>
    <dgm:cxn modelId="{49108BA1-DBF3-44F2-93AA-4381B2ED9365}" type="presParOf" srcId="{24F16CB9-010F-43E8-9A44-08D6F23A36F8}" destId="{C1E9277C-7853-4E36-A596-CB4E08848D20}" srcOrd="7" destOrd="0" presId="urn:microsoft.com/office/officeart/2005/8/layout/list1"/>
    <dgm:cxn modelId="{3920CC3F-50B2-482C-B58D-2DC9B6BBB86A}" type="presParOf" srcId="{24F16CB9-010F-43E8-9A44-08D6F23A36F8}" destId="{1C0D5FC7-7984-4E8F-BE2B-824DB71A8A31}" srcOrd="8" destOrd="0" presId="urn:microsoft.com/office/officeart/2005/8/layout/list1"/>
    <dgm:cxn modelId="{A155123A-3D87-4945-8B12-096A003DDC9C}" type="presParOf" srcId="{1C0D5FC7-7984-4E8F-BE2B-824DB71A8A31}" destId="{8D7B0B3F-1A37-4F0E-93D5-1DF03FAD1D87}" srcOrd="0" destOrd="0" presId="urn:microsoft.com/office/officeart/2005/8/layout/list1"/>
    <dgm:cxn modelId="{6FB3BA41-5CFF-4D77-8D33-164F8A874F81}" type="presParOf" srcId="{1C0D5FC7-7984-4E8F-BE2B-824DB71A8A31}" destId="{6EB10185-C6B3-4C14-84CA-239E7B0231A5}" srcOrd="1" destOrd="0" presId="urn:microsoft.com/office/officeart/2005/8/layout/list1"/>
    <dgm:cxn modelId="{BB377F58-8801-433C-830D-6017C0657B64}" type="presParOf" srcId="{24F16CB9-010F-43E8-9A44-08D6F23A36F8}" destId="{676D7797-DA28-431E-8C89-334D67C2FB35}" srcOrd="9" destOrd="0" presId="urn:microsoft.com/office/officeart/2005/8/layout/list1"/>
    <dgm:cxn modelId="{B7E15DB2-3C80-45CC-8265-02B3D3347A6E}" type="presParOf" srcId="{24F16CB9-010F-43E8-9A44-08D6F23A36F8}" destId="{4CDB29A2-9D40-4CF7-A436-F868D962D510}" srcOrd="10" destOrd="0" presId="urn:microsoft.com/office/officeart/2005/8/layout/list1"/>
    <dgm:cxn modelId="{CA1B918D-02F8-49D2-BC15-A52F019E89C4}" type="presParOf" srcId="{24F16CB9-010F-43E8-9A44-08D6F23A36F8}" destId="{4918D2A7-D72A-4938-BD00-81D0F6434B8E}" srcOrd="11" destOrd="0" presId="urn:microsoft.com/office/officeart/2005/8/layout/list1"/>
    <dgm:cxn modelId="{D6490225-9B4C-40E0-9179-7EB6510AF9E5}" type="presParOf" srcId="{24F16CB9-010F-43E8-9A44-08D6F23A36F8}" destId="{9C0875D9-FFDD-4F32-A0F1-57BD60A1C50F}" srcOrd="12" destOrd="0" presId="urn:microsoft.com/office/officeart/2005/8/layout/list1"/>
    <dgm:cxn modelId="{AA9EEB12-AE3B-4706-B154-07BA679DC473}" type="presParOf" srcId="{9C0875D9-FFDD-4F32-A0F1-57BD60A1C50F}" destId="{B6E9F747-8F1A-4BAB-9798-C7B4EE7F0DFA}" srcOrd="0" destOrd="0" presId="urn:microsoft.com/office/officeart/2005/8/layout/list1"/>
    <dgm:cxn modelId="{BD8F5CA6-7A75-423C-A99D-00E5A3E3EDDB}" type="presParOf" srcId="{9C0875D9-FFDD-4F32-A0F1-57BD60A1C50F}" destId="{FC933EE9-CD72-41AC-A504-555927FC32F4}" srcOrd="1" destOrd="0" presId="urn:microsoft.com/office/officeart/2005/8/layout/list1"/>
    <dgm:cxn modelId="{F3689220-7D70-497E-B325-F1E020156691}" type="presParOf" srcId="{24F16CB9-010F-43E8-9A44-08D6F23A36F8}" destId="{576694B2-0289-486C-A66E-F9DDB285A8C6}" srcOrd="13" destOrd="0" presId="urn:microsoft.com/office/officeart/2005/8/layout/list1"/>
    <dgm:cxn modelId="{2EEAF741-FAFF-495A-9C55-8B49A3A4E03C}" type="presParOf" srcId="{24F16CB9-010F-43E8-9A44-08D6F23A36F8}" destId="{13ABB39A-0E20-4155-918D-AB8FD7D75173}" srcOrd="14" destOrd="0" presId="urn:microsoft.com/office/officeart/2005/8/layout/list1"/>
    <dgm:cxn modelId="{FBDD991B-F004-48FB-AA7C-D91294F85935}" type="presParOf" srcId="{24F16CB9-010F-43E8-9A44-08D6F23A36F8}" destId="{3DEE1B85-A4F5-464D-B787-E1B27FFB43DC}" srcOrd="15" destOrd="0" presId="urn:microsoft.com/office/officeart/2005/8/layout/list1"/>
    <dgm:cxn modelId="{D8B74AEC-AE7E-4767-A794-115B2F3F848F}" type="presParOf" srcId="{24F16CB9-010F-43E8-9A44-08D6F23A36F8}" destId="{76E7CD0B-3A71-4A70-83D7-1F3AF48D0A4F}" srcOrd="16" destOrd="0" presId="urn:microsoft.com/office/officeart/2005/8/layout/list1"/>
    <dgm:cxn modelId="{E2147BF6-9F48-4F39-A272-FEC6F3080500}" type="presParOf" srcId="{76E7CD0B-3A71-4A70-83D7-1F3AF48D0A4F}" destId="{11D75B9A-85C4-418B-B6D0-421B9C26F207}" srcOrd="0" destOrd="0" presId="urn:microsoft.com/office/officeart/2005/8/layout/list1"/>
    <dgm:cxn modelId="{C5DE1D72-5CE7-46F7-894E-1D2EC748A800}" type="presParOf" srcId="{76E7CD0B-3A71-4A70-83D7-1F3AF48D0A4F}" destId="{0D3DA31E-2D5D-49DB-B077-666DC70B5D84}" srcOrd="1" destOrd="0" presId="urn:microsoft.com/office/officeart/2005/8/layout/list1"/>
    <dgm:cxn modelId="{FA00C6A3-F89D-454C-A442-02CD2060BCB4}" type="presParOf" srcId="{24F16CB9-010F-43E8-9A44-08D6F23A36F8}" destId="{9C91B23E-832F-42FB-B585-086904972BC0}" srcOrd="17" destOrd="0" presId="urn:microsoft.com/office/officeart/2005/8/layout/list1"/>
    <dgm:cxn modelId="{36067573-97D1-4E6E-8E39-7EEAD1C8FB33}" type="presParOf" srcId="{24F16CB9-010F-43E8-9A44-08D6F23A36F8}" destId="{BC6463F0-64FE-4B42-BB57-261BB6AAF6C5}" srcOrd="18" destOrd="0" presId="urn:microsoft.com/office/officeart/2005/8/layout/list1"/>
    <dgm:cxn modelId="{EDDBC6C2-1456-4E1D-B9F5-A717A8D4D093}" type="presParOf" srcId="{24F16CB9-010F-43E8-9A44-08D6F23A36F8}" destId="{6208F849-1A6F-4657-ACB0-BA3B6F1C4846}" srcOrd="19" destOrd="0" presId="urn:microsoft.com/office/officeart/2005/8/layout/list1"/>
    <dgm:cxn modelId="{CB3B3DD7-591D-4DD1-BEFC-78744D1F3A0B}" type="presParOf" srcId="{24F16CB9-010F-43E8-9A44-08D6F23A36F8}" destId="{A95663CC-F6E0-4894-8EA2-DA8E90D22BEB}" srcOrd="20" destOrd="0" presId="urn:microsoft.com/office/officeart/2005/8/layout/list1"/>
    <dgm:cxn modelId="{0FFE4193-5D51-418B-AE2A-705345151118}" type="presParOf" srcId="{A95663CC-F6E0-4894-8EA2-DA8E90D22BEB}" destId="{D7228775-1456-47A1-A040-FA50624970B8}" srcOrd="0" destOrd="0" presId="urn:microsoft.com/office/officeart/2005/8/layout/list1"/>
    <dgm:cxn modelId="{B4EAD717-5C75-46EA-AA5A-DF4AA6C0BD08}" type="presParOf" srcId="{A95663CC-F6E0-4894-8EA2-DA8E90D22BEB}" destId="{D70BC695-D4C7-4541-B66A-219D022CBC59}" srcOrd="1" destOrd="0" presId="urn:microsoft.com/office/officeart/2005/8/layout/list1"/>
    <dgm:cxn modelId="{7567B7DE-ADCE-467C-A687-C4A6E8F22E09}" type="presParOf" srcId="{24F16CB9-010F-43E8-9A44-08D6F23A36F8}" destId="{7CF857BF-1FC4-4EA4-907A-BFDF8DCCEC7A}" srcOrd="21" destOrd="0" presId="urn:microsoft.com/office/officeart/2005/8/layout/list1"/>
    <dgm:cxn modelId="{7B7557A2-FBE3-41A2-9811-ADD2FAD4633D}" type="presParOf" srcId="{24F16CB9-010F-43E8-9A44-08D6F23A36F8}" destId="{DFFECD1C-DE10-4F2C-9792-10658540FF5C}" srcOrd="22" destOrd="0" presId="urn:microsoft.com/office/officeart/2005/8/layout/list1"/>
    <dgm:cxn modelId="{00B3258D-B686-4677-9ED7-BBBE816367AF}" type="presParOf" srcId="{24F16CB9-010F-43E8-9A44-08D6F23A36F8}" destId="{F820E14E-82BD-4957-9973-836602C0011F}" srcOrd="23" destOrd="0" presId="urn:microsoft.com/office/officeart/2005/8/layout/list1"/>
    <dgm:cxn modelId="{0CD2FE22-D9F3-4C76-8F92-3E104084B2F5}" type="presParOf" srcId="{24F16CB9-010F-43E8-9A44-08D6F23A36F8}" destId="{10660918-F23E-491A-B4C1-84E72E2F9F5A}" srcOrd="24" destOrd="0" presId="urn:microsoft.com/office/officeart/2005/8/layout/list1"/>
    <dgm:cxn modelId="{F8F7B621-0A1A-446D-BCE0-5352DEFEB461}" type="presParOf" srcId="{10660918-F23E-491A-B4C1-84E72E2F9F5A}" destId="{C7CCF825-0CAE-43B6-8D59-64426555360C}" srcOrd="0" destOrd="0" presId="urn:microsoft.com/office/officeart/2005/8/layout/list1"/>
    <dgm:cxn modelId="{5BDF89F4-8193-4FCA-9C8F-CACA53EA4E79}" type="presParOf" srcId="{10660918-F23E-491A-B4C1-84E72E2F9F5A}" destId="{AA16700A-D6BA-49F7-A562-23EE3AC46E34}" srcOrd="1" destOrd="0" presId="urn:microsoft.com/office/officeart/2005/8/layout/list1"/>
    <dgm:cxn modelId="{8A6B803A-854C-4BD7-B933-FF2222A66AF1}" type="presParOf" srcId="{24F16CB9-010F-43E8-9A44-08D6F23A36F8}" destId="{C1089AD4-3293-4B3E-899D-28710EA78984}" srcOrd="25" destOrd="0" presId="urn:microsoft.com/office/officeart/2005/8/layout/list1"/>
    <dgm:cxn modelId="{F80F1401-E034-4C5D-AB1B-B60F352E3A00}" type="presParOf" srcId="{24F16CB9-010F-43E8-9A44-08D6F23A36F8}" destId="{AB8FCB5A-55DB-4636-B067-BD275CA9B6D6}" srcOrd="26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426018-7C74-4CF5-8E08-8EC19B8FA943}" type="doc">
      <dgm:prSet loTypeId="urn:microsoft.com/office/officeart/2005/8/layout/hierarchy4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C8AFF5-6E41-4476-9A41-FF260384FC5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/>
            <a:t>Консолидированный бюджет РФ</a:t>
          </a:r>
          <a:endParaRPr lang="ru-RU" sz="1400" dirty="0"/>
        </a:p>
      </dgm:t>
    </dgm:pt>
    <dgm:pt modelId="{ACD4597A-CA04-4873-B884-4CB89DA8D5EC}" type="parTrans" cxnId="{3383EBCA-0CAE-4DF5-9BE1-B7965F1B36AE}">
      <dgm:prSet/>
      <dgm:spPr/>
      <dgm:t>
        <a:bodyPr/>
        <a:lstStyle/>
        <a:p>
          <a:endParaRPr lang="ru-RU"/>
        </a:p>
      </dgm:t>
    </dgm:pt>
    <dgm:pt modelId="{7C7F2D70-9D12-4C98-A282-619C577583D3}" type="sibTrans" cxnId="{3383EBCA-0CAE-4DF5-9BE1-B7965F1B36AE}">
      <dgm:prSet/>
      <dgm:spPr/>
      <dgm:t>
        <a:bodyPr/>
        <a:lstStyle/>
        <a:p>
          <a:endParaRPr lang="ru-RU"/>
        </a:p>
      </dgm:t>
    </dgm:pt>
    <dgm:pt modelId="{0A4262F9-F4E3-4EBF-8A9E-FA35710D9E07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/>
            <a:t>Федеральный бюджет РФ</a:t>
          </a:r>
          <a:endParaRPr lang="ru-RU" sz="1200" dirty="0"/>
        </a:p>
      </dgm:t>
    </dgm:pt>
    <dgm:pt modelId="{C6E37C9F-A078-4D2C-87A5-C910CAE3ABE2}" type="parTrans" cxnId="{028F2F5E-DAA3-4866-883B-9A72F9C4053E}">
      <dgm:prSet/>
      <dgm:spPr/>
      <dgm:t>
        <a:bodyPr/>
        <a:lstStyle/>
        <a:p>
          <a:endParaRPr lang="ru-RU"/>
        </a:p>
      </dgm:t>
    </dgm:pt>
    <dgm:pt modelId="{AB9B352D-807B-4F60-BCEC-7022A9FA3EBC}" type="sibTrans" cxnId="{028F2F5E-DAA3-4866-883B-9A72F9C4053E}">
      <dgm:prSet/>
      <dgm:spPr/>
      <dgm:t>
        <a:bodyPr/>
        <a:lstStyle/>
        <a:p>
          <a:endParaRPr lang="ru-RU"/>
        </a:p>
      </dgm:t>
    </dgm:pt>
    <dgm:pt modelId="{29A46137-90BB-45CD-8C0A-72DDEEED379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/>
            <a:t>Консолидированный бюджет РФ</a:t>
          </a:r>
          <a:endParaRPr lang="ru-RU" sz="1200" dirty="0"/>
        </a:p>
      </dgm:t>
    </dgm:pt>
    <dgm:pt modelId="{08AE6E26-2EF4-411F-8E44-FCFA1368D64D}" type="parTrans" cxnId="{88052E70-6443-4132-99F4-F7448C8AB69D}">
      <dgm:prSet/>
      <dgm:spPr/>
      <dgm:t>
        <a:bodyPr/>
        <a:lstStyle/>
        <a:p>
          <a:endParaRPr lang="ru-RU"/>
        </a:p>
      </dgm:t>
    </dgm:pt>
    <dgm:pt modelId="{60A68D6D-E6A3-4040-ACA8-E32B4AF59F30}" type="sibTrans" cxnId="{88052E70-6443-4132-99F4-F7448C8AB69D}">
      <dgm:prSet/>
      <dgm:spPr/>
      <dgm:t>
        <a:bodyPr/>
        <a:lstStyle/>
        <a:p>
          <a:endParaRPr lang="ru-RU"/>
        </a:p>
      </dgm:t>
    </dgm:pt>
    <dgm:pt modelId="{7403F7DB-D5E6-41ED-B005-F535D4D77BEC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/>
            <a:t>Федеральный</a:t>
          </a:r>
          <a:r>
            <a:rPr lang="ru-RU" sz="600" dirty="0" smtClean="0"/>
            <a:t> </a:t>
          </a:r>
          <a:r>
            <a:rPr lang="ru-RU" sz="1200" dirty="0" smtClean="0"/>
            <a:t>бюджет</a:t>
          </a:r>
          <a:endParaRPr lang="ru-RU" sz="1200" dirty="0"/>
        </a:p>
      </dgm:t>
    </dgm:pt>
    <dgm:pt modelId="{E71F84A5-DD2C-46A5-8203-5AD4C52681D6}" type="parTrans" cxnId="{AC1B503E-700B-491B-9420-D8923D700E4F}">
      <dgm:prSet/>
      <dgm:spPr/>
      <dgm:t>
        <a:bodyPr/>
        <a:lstStyle/>
        <a:p>
          <a:endParaRPr lang="ru-RU"/>
        </a:p>
      </dgm:t>
    </dgm:pt>
    <dgm:pt modelId="{E1D8D0C0-61FE-44F3-A12E-5AC6ED4BC280}" type="sibTrans" cxnId="{AC1B503E-700B-491B-9420-D8923D700E4F}">
      <dgm:prSet/>
      <dgm:spPr/>
      <dgm:t>
        <a:bodyPr/>
        <a:lstStyle/>
        <a:p>
          <a:endParaRPr lang="ru-RU"/>
        </a:p>
      </dgm:t>
    </dgm:pt>
    <dgm:pt modelId="{EEAF845C-61EC-4327-AC81-E287A5CCC1A2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Федеральные целевые бюджетные фонды</a:t>
          </a:r>
          <a:endParaRPr lang="ru-RU" sz="1100" dirty="0"/>
        </a:p>
      </dgm:t>
    </dgm:pt>
    <dgm:pt modelId="{B9FAE909-DF46-45CF-99B3-8ED5CA394AA6}" type="sibTrans" cxnId="{367BB71D-75C5-4655-B2FB-32B96DD29A82}">
      <dgm:prSet/>
      <dgm:spPr/>
      <dgm:t>
        <a:bodyPr/>
        <a:lstStyle/>
        <a:p>
          <a:endParaRPr lang="ru-RU"/>
        </a:p>
      </dgm:t>
    </dgm:pt>
    <dgm:pt modelId="{94666854-2659-4D47-B40C-DEDCF07DC60E}" type="parTrans" cxnId="{367BB71D-75C5-4655-B2FB-32B96DD29A82}">
      <dgm:prSet/>
      <dgm:spPr/>
      <dgm:t>
        <a:bodyPr/>
        <a:lstStyle/>
        <a:p>
          <a:endParaRPr lang="ru-RU"/>
        </a:p>
      </dgm:t>
    </dgm:pt>
    <dgm:pt modelId="{3F7BDA4E-AB2D-45DE-AEB9-8D3783C63D27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Бюджеты субъектов  РФ (региональные бюджеты)</a:t>
          </a:r>
          <a:endParaRPr lang="ru-RU" sz="1100" dirty="0"/>
        </a:p>
      </dgm:t>
    </dgm:pt>
    <dgm:pt modelId="{9517513E-0FB9-470E-AD28-5D0363FE4DD6}" type="parTrans" cxnId="{E2F9E622-09EB-4A32-8F0B-38E0DAAD5F5A}">
      <dgm:prSet/>
      <dgm:spPr/>
      <dgm:t>
        <a:bodyPr/>
        <a:lstStyle/>
        <a:p>
          <a:endParaRPr lang="ru-RU"/>
        </a:p>
      </dgm:t>
    </dgm:pt>
    <dgm:pt modelId="{03A083B6-C2CA-4151-93E9-544FD16B438F}" type="sibTrans" cxnId="{E2F9E622-09EB-4A32-8F0B-38E0DAAD5F5A}">
      <dgm:prSet/>
      <dgm:spPr/>
      <dgm:t>
        <a:bodyPr/>
        <a:lstStyle/>
        <a:p>
          <a:endParaRPr lang="ru-RU"/>
        </a:p>
      </dgm:t>
    </dgm:pt>
    <dgm:pt modelId="{BF27B96A-87F0-4A29-812C-3DCC0E555315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Территориальные целевые бюджетные фонды</a:t>
          </a:r>
          <a:endParaRPr lang="ru-RU" sz="1100" dirty="0"/>
        </a:p>
      </dgm:t>
    </dgm:pt>
    <dgm:pt modelId="{C069CF16-F7F3-4FCB-B239-FCA95D35E569}" type="parTrans" cxnId="{75E8FF1E-474D-481A-B683-68B4C2CE8FF4}">
      <dgm:prSet/>
      <dgm:spPr/>
      <dgm:t>
        <a:bodyPr/>
        <a:lstStyle/>
        <a:p>
          <a:endParaRPr lang="ru-RU"/>
        </a:p>
      </dgm:t>
    </dgm:pt>
    <dgm:pt modelId="{22064D9C-78F1-46B9-8466-BD162124A992}" type="sibTrans" cxnId="{75E8FF1E-474D-481A-B683-68B4C2CE8FF4}">
      <dgm:prSet/>
      <dgm:spPr/>
      <dgm:t>
        <a:bodyPr/>
        <a:lstStyle/>
        <a:p>
          <a:endParaRPr lang="ru-RU"/>
        </a:p>
      </dgm:t>
    </dgm:pt>
    <dgm:pt modelId="{A3DAB31A-60B2-49E6-961F-255F08129E2D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/>
            <a:t>Бюджеты муниципальных образований</a:t>
          </a:r>
          <a:endParaRPr lang="ru-RU" sz="1200" dirty="0"/>
        </a:p>
      </dgm:t>
    </dgm:pt>
    <dgm:pt modelId="{3843D3B3-C07D-4F94-9580-89EA7E8F2F0F}" type="parTrans" cxnId="{65E31B8F-708A-4EEF-A3B1-A5FFD5603924}">
      <dgm:prSet/>
      <dgm:spPr/>
      <dgm:t>
        <a:bodyPr/>
        <a:lstStyle/>
        <a:p>
          <a:endParaRPr lang="ru-RU"/>
        </a:p>
      </dgm:t>
    </dgm:pt>
    <dgm:pt modelId="{B45E4923-B89B-4B23-8670-18504B6CCFA6}" type="sibTrans" cxnId="{65E31B8F-708A-4EEF-A3B1-A5FFD5603924}">
      <dgm:prSet/>
      <dgm:spPr/>
      <dgm:t>
        <a:bodyPr/>
        <a:lstStyle/>
        <a:p>
          <a:endParaRPr lang="ru-RU"/>
        </a:p>
      </dgm:t>
    </dgm:pt>
    <dgm:pt modelId="{EE302838-9191-4308-97D2-4B3829529B1B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Бюджеты</a:t>
          </a:r>
          <a:r>
            <a:rPr lang="ru-RU" sz="2400" dirty="0" smtClean="0"/>
            <a:t> </a:t>
          </a:r>
          <a:r>
            <a:rPr lang="ru-RU" sz="1100" dirty="0" smtClean="0"/>
            <a:t>районов</a:t>
          </a:r>
          <a:endParaRPr lang="ru-RU" sz="1100" dirty="0"/>
        </a:p>
      </dgm:t>
    </dgm:pt>
    <dgm:pt modelId="{D33FCA55-E646-4672-B9D8-FD267CF29660}" type="parTrans" cxnId="{99BCBF56-15E2-4BB0-95FE-F8387E7DA177}">
      <dgm:prSet/>
      <dgm:spPr/>
      <dgm:t>
        <a:bodyPr/>
        <a:lstStyle/>
        <a:p>
          <a:endParaRPr lang="ru-RU"/>
        </a:p>
      </dgm:t>
    </dgm:pt>
    <dgm:pt modelId="{650E4D9A-1CF3-4BC3-824F-1B52B6C4F83A}" type="sibTrans" cxnId="{99BCBF56-15E2-4BB0-95FE-F8387E7DA177}">
      <dgm:prSet/>
      <dgm:spPr/>
      <dgm:t>
        <a:bodyPr/>
        <a:lstStyle/>
        <a:p>
          <a:endParaRPr lang="ru-RU"/>
        </a:p>
      </dgm:t>
    </dgm:pt>
    <dgm:pt modelId="{4DBC4F1F-B067-4F5A-BE56-104C41F337A4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Бюджеты городов</a:t>
          </a:r>
          <a:endParaRPr lang="ru-RU" sz="1100" dirty="0"/>
        </a:p>
      </dgm:t>
    </dgm:pt>
    <dgm:pt modelId="{95D30149-647A-4537-B554-76CCAE6310C8}" type="parTrans" cxnId="{CF67551F-C044-45FD-B79F-97568835B9B7}">
      <dgm:prSet/>
      <dgm:spPr/>
      <dgm:t>
        <a:bodyPr/>
        <a:lstStyle/>
        <a:p>
          <a:endParaRPr lang="ru-RU"/>
        </a:p>
      </dgm:t>
    </dgm:pt>
    <dgm:pt modelId="{03149519-6B9F-40CE-8A09-DFD64CFFC8BC}" type="sibTrans" cxnId="{CF67551F-C044-45FD-B79F-97568835B9B7}">
      <dgm:prSet/>
      <dgm:spPr/>
      <dgm:t>
        <a:bodyPr/>
        <a:lstStyle/>
        <a:p>
          <a:endParaRPr lang="ru-RU"/>
        </a:p>
      </dgm:t>
    </dgm:pt>
    <dgm:pt modelId="{540F3ED6-91C0-4860-B82D-CEADE4E978AA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Бюджеты сельские</a:t>
          </a:r>
          <a:endParaRPr lang="ru-RU" dirty="0"/>
        </a:p>
      </dgm:t>
    </dgm:pt>
    <dgm:pt modelId="{60EC002E-5C26-4F0D-9831-2F9617D4D397}" type="parTrans" cxnId="{7FCF1240-E472-4ADC-B8A1-B0682666CE6E}">
      <dgm:prSet/>
      <dgm:spPr/>
      <dgm:t>
        <a:bodyPr/>
        <a:lstStyle/>
        <a:p>
          <a:endParaRPr lang="ru-RU"/>
        </a:p>
      </dgm:t>
    </dgm:pt>
    <dgm:pt modelId="{CAECF881-4D33-4796-A0C9-88262B6700BC}" type="sibTrans" cxnId="{7FCF1240-E472-4ADC-B8A1-B0682666CE6E}">
      <dgm:prSet/>
      <dgm:spPr/>
      <dgm:t>
        <a:bodyPr/>
        <a:lstStyle/>
        <a:p>
          <a:endParaRPr lang="ru-RU"/>
        </a:p>
      </dgm:t>
    </dgm:pt>
    <dgm:pt modelId="{244CEBAC-6E56-4B91-9861-9B71740C85A6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Бюджеты поселковые</a:t>
          </a:r>
          <a:endParaRPr lang="ru-RU" dirty="0"/>
        </a:p>
      </dgm:t>
    </dgm:pt>
    <dgm:pt modelId="{951F1B8B-C760-4D41-A436-06AF0907C352}" type="parTrans" cxnId="{2A597065-680C-4056-A73C-4A0A56B6B14C}">
      <dgm:prSet/>
      <dgm:spPr/>
      <dgm:t>
        <a:bodyPr/>
        <a:lstStyle/>
        <a:p>
          <a:endParaRPr lang="ru-RU"/>
        </a:p>
      </dgm:t>
    </dgm:pt>
    <dgm:pt modelId="{A76DBFCD-6C92-4DD3-8400-AB33287AEF25}" type="sibTrans" cxnId="{2A597065-680C-4056-A73C-4A0A56B6B14C}">
      <dgm:prSet/>
      <dgm:spPr/>
      <dgm:t>
        <a:bodyPr/>
        <a:lstStyle/>
        <a:p>
          <a:endParaRPr lang="ru-RU"/>
        </a:p>
      </dgm:t>
    </dgm:pt>
    <dgm:pt modelId="{16139B7E-153B-42C4-895F-C4524223E42E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Бюджеты районные</a:t>
          </a:r>
          <a:endParaRPr lang="ru-RU" dirty="0"/>
        </a:p>
      </dgm:t>
    </dgm:pt>
    <dgm:pt modelId="{AC7D463A-A497-428C-8341-E05248DD0E8D}" type="parTrans" cxnId="{FB649CEB-B9B2-47F9-85AD-B2D3C74BBBFF}">
      <dgm:prSet/>
      <dgm:spPr/>
      <dgm:t>
        <a:bodyPr/>
        <a:lstStyle/>
        <a:p>
          <a:endParaRPr lang="ru-RU"/>
        </a:p>
      </dgm:t>
    </dgm:pt>
    <dgm:pt modelId="{702AF285-F794-4A6F-AE9E-08E29F36E6A5}" type="sibTrans" cxnId="{FB649CEB-B9B2-47F9-85AD-B2D3C74BBBFF}">
      <dgm:prSet/>
      <dgm:spPr/>
      <dgm:t>
        <a:bodyPr/>
        <a:lstStyle/>
        <a:p>
          <a:endParaRPr lang="ru-RU"/>
        </a:p>
      </dgm:t>
    </dgm:pt>
    <dgm:pt modelId="{349E4A8F-4907-4E11-AEA5-C619795D7E5C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Бюджеты городские</a:t>
          </a:r>
          <a:endParaRPr lang="ru-RU" dirty="0"/>
        </a:p>
      </dgm:t>
    </dgm:pt>
    <dgm:pt modelId="{89B64995-C405-4824-B340-8F0F6D409532}" type="parTrans" cxnId="{CA0F8241-BEB7-4EB5-8329-E8520ABE7125}">
      <dgm:prSet/>
      <dgm:spPr/>
      <dgm:t>
        <a:bodyPr/>
        <a:lstStyle/>
        <a:p>
          <a:endParaRPr lang="ru-RU"/>
        </a:p>
      </dgm:t>
    </dgm:pt>
    <dgm:pt modelId="{7A54A371-230B-4935-8F71-B8419A1B5B8C}" type="sibTrans" cxnId="{CA0F8241-BEB7-4EB5-8329-E8520ABE7125}">
      <dgm:prSet/>
      <dgm:spPr/>
      <dgm:t>
        <a:bodyPr/>
        <a:lstStyle/>
        <a:p>
          <a:endParaRPr lang="ru-RU"/>
        </a:p>
      </dgm:t>
    </dgm:pt>
    <dgm:pt modelId="{E650C2B3-C924-43E8-A294-3353A091931C}" type="pres">
      <dgm:prSet presAssocID="{BC426018-7C74-4CF5-8E08-8EC19B8FA94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8172C97-DBAD-45DF-8735-7C3CCD096C28}" type="pres">
      <dgm:prSet presAssocID="{A7C8AFF5-6E41-4476-9A41-FF260384FC5A}" presName="vertOne" presStyleCnt="0"/>
      <dgm:spPr/>
    </dgm:pt>
    <dgm:pt modelId="{97A9174C-7EEE-46F6-BB00-3A108E6A7AFB}" type="pres">
      <dgm:prSet presAssocID="{A7C8AFF5-6E41-4476-9A41-FF260384FC5A}" presName="txOne" presStyleLbl="node0" presStyleIdx="0" presStyleCnt="1" custLinFactNeighborX="1791" custLinFactNeighborY="816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D6D03E-9321-4914-8AB5-73AB42338239}" type="pres">
      <dgm:prSet presAssocID="{A7C8AFF5-6E41-4476-9A41-FF260384FC5A}" presName="parTransOne" presStyleCnt="0"/>
      <dgm:spPr/>
    </dgm:pt>
    <dgm:pt modelId="{51C8F0BA-1450-4B5C-9152-75FA76EE3AB1}" type="pres">
      <dgm:prSet presAssocID="{A7C8AFF5-6E41-4476-9A41-FF260384FC5A}" presName="horzOne" presStyleCnt="0"/>
      <dgm:spPr/>
    </dgm:pt>
    <dgm:pt modelId="{D899E127-9283-43B7-8E4E-3D5CC26A913F}" type="pres">
      <dgm:prSet presAssocID="{0A4262F9-F4E3-4EBF-8A9E-FA35710D9E07}" presName="vertTwo" presStyleCnt="0"/>
      <dgm:spPr/>
    </dgm:pt>
    <dgm:pt modelId="{B060B6E2-7940-404A-BC9D-E5E1CDD42847}" type="pres">
      <dgm:prSet presAssocID="{0A4262F9-F4E3-4EBF-8A9E-FA35710D9E0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40E6C0-49B0-4384-BA54-F5CC819EA1C6}" type="pres">
      <dgm:prSet presAssocID="{0A4262F9-F4E3-4EBF-8A9E-FA35710D9E07}" presName="parTransTwo" presStyleCnt="0"/>
      <dgm:spPr/>
    </dgm:pt>
    <dgm:pt modelId="{E489F832-0670-4C9F-B78D-5B9880FD6F61}" type="pres">
      <dgm:prSet presAssocID="{0A4262F9-F4E3-4EBF-8A9E-FA35710D9E07}" presName="horzTwo" presStyleCnt="0"/>
      <dgm:spPr/>
    </dgm:pt>
    <dgm:pt modelId="{6C723002-6474-49FB-BFEA-28DE88187573}" type="pres">
      <dgm:prSet presAssocID="{7403F7DB-D5E6-41ED-B005-F535D4D77BEC}" presName="vertThree" presStyleCnt="0"/>
      <dgm:spPr/>
    </dgm:pt>
    <dgm:pt modelId="{934559C7-82BA-415A-9468-72F33B2E5F39}" type="pres">
      <dgm:prSet presAssocID="{7403F7DB-D5E6-41ED-B005-F535D4D77BEC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BA7F15-AF99-4F8A-B69F-122E15F9EDFA}" type="pres">
      <dgm:prSet presAssocID="{7403F7DB-D5E6-41ED-B005-F535D4D77BEC}" presName="horzThree" presStyleCnt="0"/>
      <dgm:spPr/>
    </dgm:pt>
    <dgm:pt modelId="{D0F4E32F-28C2-4E22-AD4B-61685B267B4C}" type="pres">
      <dgm:prSet presAssocID="{E1D8D0C0-61FE-44F3-A12E-5AC6ED4BC280}" presName="sibSpaceThree" presStyleCnt="0"/>
      <dgm:spPr/>
    </dgm:pt>
    <dgm:pt modelId="{999AEB42-94B6-48EB-9194-666EB5E2A981}" type="pres">
      <dgm:prSet presAssocID="{EEAF845C-61EC-4327-AC81-E287A5CCC1A2}" presName="vertThree" presStyleCnt="0"/>
      <dgm:spPr/>
    </dgm:pt>
    <dgm:pt modelId="{2BD7C7B8-2699-45BA-A910-B6E5E8B2A26F}" type="pres">
      <dgm:prSet presAssocID="{EEAF845C-61EC-4327-AC81-E287A5CCC1A2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075FE5-11C5-4255-A031-3232090F9232}" type="pres">
      <dgm:prSet presAssocID="{EEAF845C-61EC-4327-AC81-E287A5CCC1A2}" presName="horzThree" presStyleCnt="0"/>
      <dgm:spPr/>
    </dgm:pt>
    <dgm:pt modelId="{FFDE654C-6F09-4D1F-A427-23BF167F3D95}" type="pres">
      <dgm:prSet presAssocID="{AB9B352D-807B-4F60-BCEC-7022A9FA3EBC}" presName="sibSpaceTwo" presStyleCnt="0"/>
      <dgm:spPr/>
    </dgm:pt>
    <dgm:pt modelId="{BA99BF7A-F030-44EF-9C56-2B84BFB562A3}" type="pres">
      <dgm:prSet presAssocID="{29A46137-90BB-45CD-8C0A-72DDEEED3798}" presName="vertTwo" presStyleCnt="0"/>
      <dgm:spPr/>
    </dgm:pt>
    <dgm:pt modelId="{76F40616-825F-4AFB-9362-71D29ADBF4A0}" type="pres">
      <dgm:prSet presAssocID="{29A46137-90BB-45CD-8C0A-72DDEEED379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25050D-1B06-4410-B175-35A6FE3608A4}" type="pres">
      <dgm:prSet presAssocID="{29A46137-90BB-45CD-8C0A-72DDEEED3798}" presName="parTransTwo" presStyleCnt="0"/>
      <dgm:spPr/>
    </dgm:pt>
    <dgm:pt modelId="{BC419EDB-C5B5-48DB-913E-CFF6D41A9865}" type="pres">
      <dgm:prSet presAssocID="{29A46137-90BB-45CD-8C0A-72DDEEED3798}" presName="horzTwo" presStyleCnt="0"/>
      <dgm:spPr/>
    </dgm:pt>
    <dgm:pt modelId="{87BFD0AE-C72A-4A16-ADAD-4311985B85A5}" type="pres">
      <dgm:prSet presAssocID="{3F7BDA4E-AB2D-45DE-AEB9-8D3783C63D27}" presName="vertThree" presStyleCnt="0"/>
      <dgm:spPr/>
    </dgm:pt>
    <dgm:pt modelId="{05FBD977-365B-4828-BAAE-40C1316339D0}" type="pres">
      <dgm:prSet presAssocID="{3F7BDA4E-AB2D-45DE-AEB9-8D3783C63D27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E32492-976B-432B-AC14-67E1E624CB1F}" type="pres">
      <dgm:prSet presAssocID="{3F7BDA4E-AB2D-45DE-AEB9-8D3783C63D27}" presName="horzThree" presStyleCnt="0"/>
      <dgm:spPr/>
    </dgm:pt>
    <dgm:pt modelId="{B0E2B611-024A-42B1-B51A-0B3259711765}" type="pres">
      <dgm:prSet presAssocID="{03A083B6-C2CA-4151-93E9-544FD16B438F}" presName="sibSpaceThree" presStyleCnt="0"/>
      <dgm:spPr/>
    </dgm:pt>
    <dgm:pt modelId="{51674FC2-DCC9-48A3-8C5E-EA617D357232}" type="pres">
      <dgm:prSet presAssocID="{BF27B96A-87F0-4A29-812C-3DCC0E555315}" presName="vertThree" presStyleCnt="0"/>
      <dgm:spPr/>
    </dgm:pt>
    <dgm:pt modelId="{B6651D8B-EFAC-46AE-BFE4-826C2835D672}" type="pres">
      <dgm:prSet presAssocID="{BF27B96A-87F0-4A29-812C-3DCC0E555315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00FD26-89BA-458B-897B-1D2C95F15BDE}" type="pres">
      <dgm:prSet presAssocID="{BF27B96A-87F0-4A29-812C-3DCC0E555315}" presName="horzThree" presStyleCnt="0"/>
      <dgm:spPr/>
    </dgm:pt>
    <dgm:pt modelId="{4FD27CED-004A-4E3D-9255-4DE5D3A5DE92}" type="pres">
      <dgm:prSet presAssocID="{22064D9C-78F1-46B9-8466-BD162124A992}" presName="sibSpaceThree" presStyleCnt="0"/>
      <dgm:spPr/>
    </dgm:pt>
    <dgm:pt modelId="{64B75FF4-FD91-481A-AB3E-5B8E9AC9AA42}" type="pres">
      <dgm:prSet presAssocID="{A3DAB31A-60B2-49E6-961F-255F08129E2D}" presName="vertThree" presStyleCnt="0"/>
      <dgm:spPr/>
    </dgm:pt>
    <dgm:pt modelId="{E6021057-8882-4B09-8C62-27B362ED2C21}" type="pres">
      <dgm:prSet presAssocID="{A3DAB31A-60B2-49E6-961F-255F08129E2D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4A8754-4374-491E-93C4-B0988B06C8F6}" type="pres">
      <dgm:prSet presAssocID="{A3DAB31A-60B2-49E6-961F-255F08129E2D}" presName="parTransThree" presStyleCnt="0"/>
      <dgm:spPr/>
    </dgm:pt>
    <dgm:pt modelId="{64D7102F-6D32-45FC-BF95-8A1917FFD4CE}" type="pres">
      <dgm:prSet presAssocID="{A3DAB31A-60B2-49E6-961F-255F08129E2D}" presName="horzThree" presStyleCnt="0"/>
      <dgm:spPr/>
    </dgm:pt>
    <dgm:pt modelId="{26924930-5BDF-45A7-BD71-AAE92F6050D2}" type="pres">
      <dgm:prSet presAssocID="{EE302838-9191-4308-97D2-4B3829529B1B}" presName="vertFour" presStyleCnt="0">
        <dgm:presLayoutVars>
          <dgm:chPref val="3"/>
        </dgm:presLayoutVars>
      </dgm:prSet>
      <dgm:spPr/>
    </dgm:pt>
    <dgm:pt modelId="{22EC17EF-194F-4EA5-92CA-CEE64227899E}" type="pres">
      <dgm:prSet presAssocID="{EE302838-9191-4308-97D2-4B3829529B1B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ABFFAE-A14D-4C86-B98E-CC197BA124AA}" type="pres">
      <dgm:prSet presAssocID="{EE302838-9191-4308-97D2-4B3829529B1B}" presName="parTransFour" presStyleCnt="0"/>
      <dgm:spPr/>
    </dgm:pt>
    <dgm:pt modelId="{F48D2786-908F-437A-A14F-92342983134B}" type="pres">
      <dgm:prSet presAssocID="{EE302838-9191-4308-97D2-4B3829529B1B}" presName="horzFour" presStyleCnt="0"/>
      <dgm:spPr/>
    </dgm:pt>
    <dgm:pt modelId="{5063897C-7A3E-4E75-A1BD-08376A341626}" type="pres">
      <dgm:prSet presAssocID="{16139B7E-153B-42C4-895F-C4524223E42E}" presName="vertFour" presStyleCnt="0">
        <dgm:presLayoutVars>
          <dgm:chPref val="3"/>
        </dgm:presLayoutVars>
      </dgm:prSet>
      <dgm:spPr/>
    </dgm:pt>
    <dgm:pt modelId="{3160153F-EB18-40F5-AEB6-EF7967983247}" type="pres">
      <dgm:prSet presAssocID="{16139B7E-153B-42C4-895F-C4524223E42E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D6725E-88AC-43D1-9A4F-70ECED17ABBA}" type="pres">
      <dgm:prSet presAssocID="{16139B7E-153B-42C4-895F-C4524223E42E}" presName="horzFour" presStyleCnt="0"/>
      <dgm:spPr/>
    </dgm:pt>
    <dgm:pt modelId="{4B5F5C89-441B-459A-A366-87EE63834CEB}" type="pres">
      <dgm:prSet presAssocID="{702AF285-F794-4A6F-AE9E-08E29F36E6A5}" presName="sibSpaceFour" presStyleCnt="0"/>
      <dgm:spPr/>
    </dgm:pt>
    <dgm:pt modelId="{B600A601-0742-4FB5-8B95-E93175E3C6B7}" type="pres">
      <dgm:prSet presAssocID="{349E4A8F-4907-4E11-AEA5-C619795D7E5C}" presName="vertFour" presStyleCnt="0">
        <dgm:presLayoutVars>
          <dgm:chPref val="3"/>
        </dgm:presLayoutVars>
      </dgm:prSet>
      <dgm:spPr/>
    </dgm:pt>
    <dgm:pt modelId="{909AA3A5-797B-4F6E-9FB4-5DFDA5F234F3}" type="pres">
      <dgm:prSet presAssocID="{349E4A8F-4907-4E11-AEA5-C619795D7E5C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37A3A3-D89C-44B7-B958-E73CEC051796}" type="pres">
      <dgm:prSet presAssocID="{349E4A8F-4907-4E11-AEA5-C619795D7E5C}" presName="horzFour" presStyleCnt="0"/>
      <dgm:spPr/>
    </dgm:pt>
    <dgm:pt modelId="{FECDF578-3ECA-4A59-BA4B-05B207019068}" type="pres">
      <dgm:prSet presAssocID="{650E4D9A-1CF3-4BC3-824F-1B52B6C4F83A}" presName="sibSpaceFour" presStyleCnt="0"/>
      <dgm:spPr/>
    </dgm:pt>
    <dgm:pt modelId="{C6A1460D-9A44-4E0B-8D47-41355BD2369F}" type="pres">
      <dgm:prSet presAssocID="{4DBC4F1F-B067-4F5A-BE56-104C41F337A4}" presName="vertFour" presStyleCnt="0">
        <dgm:presLayoutVars>
          <dgm:chPref val="3"/>
        </dgm:presLayoutVars>
      </dgm:prSet>
      <dgm:spPr/>
    </dgm:pt>
    <dgm:pt modelId="{D89DC1A3-4552-4269-96A0-BF6A9FF508DE}" type="pres">
      <dgm:prSet presAssocID="{4DBC4F1F-B067-4F5A-BE56-104C41F337A4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68A862-01B7-4C5C-A1D9-3B6BD3C01027}" type="pres">
      <dgm:prSet presAssocID="{4DBC4F1F-B067-4F5A-BE56-104C41F337A4}" presName="parTransFour" presStyleCnt="0"/>
      <dgm:spPr/>
    </dgm:pt>
    <dgm:pt modelId="{425DA9A8-3389-42B6-AA1A-55B478C9DA2F}" type="pres">
      <dgm:prSet presAssocID="{4DBC4F1F-B067-4F5A-BE56-104C41F337A4}" presName="horzFour" presStyleCnt="0"/>
      <dgm:spPr/>
    </dgm:pt>
    <dgm:pt modelId="{F563C781-CBCD-4769-BD3E-2578DC1B8607}" type="pres">
      <dgm:prSet presAssocID="{244CEBAC-6E56-4B91-9861-9B71740C85A6}" presName="vertFour" presStyleCnt="0">
        <dgm:presLayoutVars>
          <dgm:chPref val="3"/>
        </dgm:presLayoutVars>
      </dgm:prSet>
      <dgm:spPr/>
    </dgm:pt>
    <dgm:pt modelId="{1302B553-1C36-4D62-8B44-28A5196DFE1C}" type="pres">
      <dgm:prSet presAssocID="{244CEBAC-6E56-4B91-9861-9B71740C85A6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5C9CED-4C84-4343-B817-8748AA5D30C4}" type="pres">
      <dgm:prSet presAssocID="{244CEBAC-6E56-4B91-9861-9B71740C85A6}" presName="horzFour" presStyleCnt="0"/>
      <dgm:spPr/>
    </dgm:pt>
    <dgm:pt modelId="{03A91ED7-D7B5-49AD-BFCA-BEC62ED59BE1}" type="pres">
      <dgm:prSet presAssocID="{A76DBFCD-6C92-4DD3-8400-AB33287AEF25}" presName="sibSpaceFour" presStyleCnt="0"/>
      <dgm:spPr/>
    </dgm:pt>
    <dgm:pt modelId="{D31C9351-891B-4AB8-B093-3C72613A9774}" type="pres">
      <dgm:prSet presAssocID="{540F3ED6-91C0-4860-B82D-CEADE4E978AA}" presName="vertFour" presStyleCnt="0">
        <dgm:presLayoutVars>
          <dgm:chPref val="3"/>
        </dgm:presLayoutVars>
      </dgm:prSet>
      <dgm:spPr/>
    </dgm:pt>
    <dgm:pt modelId="{F58A2027-ED06-4326-AD5E-21A299148342}" type="pres">
      <dgm:prSet presAssocID="{540F3ED6-91C0-4860-B82D-CEADE4E978AA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4D2D81-2DB4-4351-8B50-4871FB0C9133}" type="pres">
      <dgm:prSet presAssocID="{540F3ED6-91C0-4860-B82D-CEADE4E978AA}" presName="horzFour" presStyleCnt="0"/>
      <dgm:spPr/>
    </dgm:pt>
  </dgm:ptLst>
  <dgm:cxnLst>
    <dgm:cxn modelId="{99BCBF56-15E2-4BB0-95FE-F8387E7DA177}" srcId="{A3DAB31A-60B2-49E6-961F-255F08129E2D}" destId="{EE302838-9191-4308-97D2-4B3829529B1B}" srcOrd="0" destOrd="0" parTransId="{D33FCA55-E646-4672-B9D8-FD267CF29660}" sibTransId="{650E4D9A-1CF3-4BC3-824F-1B52B6C4F83A}"/>
    <dgm:cxn modelId="{E36DDD02-15CB-4625-AE06-372B63E3DD84}" type="presOf" srcId="{A3DAB31A-60B2-49E6-961F-255F08129E2D}" destId="{E6021057-8882-4B09-8C62-27B362ED2C21}" srcOrd="0" destOrd="0" presId="urn:microsoft.com/office/officeart/2005/8/layout/hierarchy4"/>
    <dgm:cxn modelId="{47FFE607-11C7-4FAD-8C3B-459C53771DAD}" type="presOf" srcId="{EE302838-9191-4308-97D2-4B3829529B1B}" destId="{22EC17EF-194F-4EA5-92CA-CEE64227899E}" srcOrd="0" destOrd="0" presId="urn:microsoft.com/office/officeart/2005/8/layout/hierarchy4"/>
    <dgm:cxn modelId="{DAEE278B-B564-4E56-9CCE-9DE2A2E99071}" type="presOf" srcId="{3F7BDA4E-AB2D-45DE-AEB9-8D3783C63D27}" destId="{05FBD977-365B-4828-BAAE-40C1316339D0}" srcOrd="0" destOrd="0" presId="urn:microsoft.com/office/officeart/2005/8/layout/hierarchy4"/>
    <dgm:cxn modelId="{98BE061E-8846-482A-BCDB-652B521CFFA9}" type="presOf" srcId="{BF27B96A-87F0-4A29-812C-3DCC0E555315}" destId="{B6651D8B-EFAC-46AE-BFE4-826C2835D672}" srcOrd="0" destOrd="0" presId="urn:microsoft.com/office/officeart/2005/8/layout/hierarchy4"/>
    <dgm:cxn modelId="{75E8FF1E-474D-481A-B683-68B4C2CE8FF4}" srcId="{29A46137-90BB-45CD-8C0A-72DDEEED3798}" destId="{BF27B96A-87F0-4A29-812C-3DCC0E555315}" srcOrd="1" destOrd="0" parTransId="{C069CF16-F7F3-4FCB-B239-FCA95D35E569}" sibTransId="{22064D9C-78F1-46B9-8466-BD162124A992}"/>
    <dgm:cxn modelId="{81958AE7-1379-40FC-A739-059524D0B504}" type="presOf" srcId="{7403F7DB-D5E6-41ED-B005-F535D4D77BEC}" destId="{934559C7-82BA-415A-9468-72F33B2E5F39}" srcOrd="0" destOrd="0" presId="urn:microsoft.com/office/officeart/2005/8/layout/hierarchy4"/>
    <dgm:cxn modelId="{88052E70-6443-4132-99F4-F7448C8AB69D}" srcId="{A7C8AFF5-6E41-4476-9A41-FF260384FC5A}" destId="{29A46137-90BB-45CD-8C0A-72DDEEED3798}" srcOrd="1" destOrd="0" parTransId="{08AE6E26-2EF4-411F-8E44-FCFA1368D64D}" sibTransId="{60A68D6D-E6A3-4040-ACA8-E32B4AF59F30}"/>
    <dgm:cxn modelId="{09DFBB9C-A2B4-40DF-9EA6-5339FDDE4745}" type="presOf" srcId="{BC426018-7C74-4CF5-8E08-8EC19B8FA943}" destId="{E650C2B3-C924-43E8-A294-3353A091931C}" srcOrd="0" destOrd="0" presId="urn:microsoft.com/office/officeart/2005/8/layout/hierarchy4"/>
    <dgm:cxn modelId="{5E23EF81-4E77-4427-816B-EF3822FBDA3B}" type="presOf" srcId="{0A4262F9-F4E3-4EBF-8A9E-FA35710D9E07}" destId="{B060B6E2-7940-404A-BC9D-E5E1CDD42847}" srcOrd="0" destOrd="0" presId="urn:microsoft.com/office/officeart/2005/8/layout/hierarchy4"/>
    <dgm:cxn modelId="{18E4DFFB-AC04-44D1-8F11-5AEEB3527ADA}" type="presOf" srcId="{EEAF845C-61EC-4327-AC81-E287A5CCC1A2}" destId="{2BD7C7B8-2699-45BA-A910-B6E5E8B2A26F}" srcOrd="0" destOrd="0" presId="urn:microsoft.com/office/officeart/2005/8/layout/hierarchy4"/>
    <dgm:cxn modelId="{2A597065-680C-4056-A73C-4A0A56B6B14C}" srcId="{4DBC4F1F-B067-4F5A-BE56-104C41F337A4}" destId="{244CEBAC-6E56-4B91-9861-9B71740C85A6}" srcOrd="0" destOrd="0" parTransId="{951F1B8B-C760-4D41-A436-06AF0907C352}" sibTransId="{A76DBFCD-6C92-4DD3-8400-AB33287AEF25}"/>
    <dgm:cxn modelId="{09393D4D-A43A-4CF2-AB52-96A2D9D59039}" type="presOf" srcId="{540F3ED6-91C0-4860-B82D-CEADE4E978AA}" destId="{F58A2027-ED06-4326-AD5E-21A299148342}" srcOrd="0" destOrd="0" presId="urn:microsoft.com/office/officeart/2005/8/layout/hierarchy4"/>
    <dgm:cxn modelId="{E2F9E622-09EB-4A32-8F0B-38E0DAAD5F5A}" srcId="{29A46137-90BB-45CD-8C0A-72DDEEED3798}" destId="{3F7BDA4E-AB2D-45DE-AEB9-8D3783C63D27}" srcOrd="0" destOrd="0" parTransId="{9517513E-0FB9-470E-AD28-5D0363FE4DD6}" sibTransId="{03A083B6-C2CA-4151-93E9-544FD16B438F}"/>
    <dgm:cxn modelId="{7FCF1240-E472-4ADC-B8A1-B0682666CE6E}" srcId="{4DBC4F1F-B067-4F5A-BE56-104C41F337A4}" destId="{540F3ED6-91C0-4860-B82D-CEADE4E978AA}" srcOrd="1" destOrd="0" parTransId="{60EC002E-5C26-4F0D-9831-2F9617D4D397}" sibTransId="{CAECF881-4D33-4796-A0C9-88262B6700BC}"/>
    <dgm:cxn modelId="{028F2F5E-DAA3-4866-883B-9A72F9C4053E}" srcId="{A7C8AFF5-6E41-4476-9A41-FF260384FC5A}" destId="{0A4262F9-F4E3-4EBF-8A9E-FA35710D9E07}" srcOrd="0" destOrd="0" parTransId="{C6E37C9F-A078-4D2C-87A5-C910CAE3ABE2}" sibTransId="{AB9B352D-807B-4F60-BCEC-7022A9FA3EBC}"/>
    <dgm:cxn modelId="{3383EBCA-0CAE-4DF5-9BE1-B7965F1B36AE}" srcId="{BC426018-7C74-4CF5-8E08-8EC19B8FA943}" destId="{A7C8AFF5-6E41-4476-9A41-FF260384FC5A}" srcOrd="0" destOrd="0" parTransId="{ACD4597A-CA04-4873-B884-4CB89DA8D5EC}" sibTransId="{7C7F2D70-9D12-4C98-A282-619C577583D3}"/>
    <dgm:cxn modelId="{6C21F3CB-52BB-407A-9F5F-6CC3802C09DA}" type="presOf" srcId="{244CEBAC-6E56-4B91-9861-9B71740C85A6}" destId="{1302B553-1C36-4D62-8B44-28A5196DFE1C}" srcOrd="0" destOrd="0" presId="urn:microsoft.com/office/officeart/2005/8/layout/hierarchy4"/>
    <dgm:cxn modelId="{65E31B8F-708A-4EEF-A3B1-A5FFD5603924}" srcId="{29A46137-90BB-45CD-8C0A-72DDEEED3798}" destId="{A3DAB31A-60B2-49E6-961F-255F08129E2D}" srcOrd="2" destOrd="0" parTransId="{3843D3B3-C07D-4F94-9580-89EA7E8F2F0F}" sibTransId="{B45E4923-B89B-4B23-8670-18504B6CCFA6}"/>
    <dgm:cxn modelId="{AB9AECC8-9F87-49F0-8924-335BA080162A}" type="presOf" srcId="{29A46137-90BB-45CD-8C0A-72DDEEED3798}" destId="{76F40616-825F-4AFB-9362-71D29ADBF4A0}" srcOrd="0" destOrd="0" presId="urn:microsoft.com/office/officeart/2005/8/layout/hierarchy4"/>
    <dgm:cxn modelId="{6F74095F-1EB6-49B1-948A-BC667EAA54DA}" type="presOf" srcId="{4DBC4F1F-B067-4F5A-BE56-104C41F337A4}" destId="{D89DC1A3-4552-4269-96A0-BF6A9FF508DE}" srcOrd="0" destOrd="0" presId="urn:microsoft.com/office/officeart/2005/8/layout/hierarchy4"/>
    <dgm:cxn modelId="{5B6080C3-9B94-43ED-B401-A9AE6107C270}" type="presOf" srcId="{16139B7E-153B-42C4-895F-C4524223E42E}" destId="{3160153F-EB18-40F5-AEB6-EF7967983247}" srcOrd="0" destOrd="0" presId="urn:microsoft.com/office/officeart/2005/8/layout/hierarchy4"/>
    <dgm:cxn modelId="{CF67551F-C044-45FD-B79F-97568835B9B7}" srcId="{A3DAB31A-60B2-49E6-961F-255F08129E2D}" destId="{4DBC4F1F-B067-4F5A-BE56-104C41F337A4}" srcOrd="1" destOrd="0" parTransId="{95D30149-647A-4537-B554-76CCAE6310C8}" sibTransId="{03149519-6B9F-40CE-8A09-DFD64CFFC8BC}"/>
    <dgm:cxn modelId="{CA0F8241-BEB7-4EB5-8329-E8520ABE7125}" srcId="{EE302838-9191-4308-97D2-4B3829529B1B}" destId="{349E4A8F-4907-4E11-AEA5-C619795D7E5C}" srcOrd="1" destOrd="0" parTransId="{89B64995-C405-4824-B340-8F0F6D409532}" sibTransId="{7A54A371-230B-4935-8F71-B8419A1B5B8C}"/>
    <dgm:cxn modelId="{367BB71D-75C5-4655-B2FB-32B96DD29A82}" srcId="{0A4262F9-F4E3-4EBF-8A9E-FA35710D9E07}" destId="{EEAF845C-61EC-4327-AC81-E287A5CCC1A2}" srcOrd="1" destOrd="0" parTransId="{94666854-2659-4D47-B40C-DEDCF07DC60E}" sibTransId="{B9FAE909-DF46-45CF-99B3-8ED5CA394AA6}"/>
    <dgm:cxn modelId="{AC1B503E-700B-491B-9420-D8923D700E4F}" srcId="{0A4262F9-F4E3-4EBF-8A9E-FA35710D9E07}" destId="{7403F7DB-D5E6-41ED-B005-F535D4D77BEC}" srcOrd="0" destOrd="0" parTransId="{E71F84A5-DD2C-46A5-8203-5AD4C52681D6}" sibTransId="{E1D8D0C0-61FE-44F3-A12E-5AC6ED4BC280}"/>
    <dgm:cxn modelId="{1287B7AF-FD97-42FB-A951-390B4B009735}" type="presOf" srcId="{349E4A8F-4907-4E11-AEA5-C619795D7E5C}" destId="{909AA3A5-797B-4F6E-9FB4-5DFDA5F234F3}" srcOrd="0" destOrd="0" presId="urn:microsoft.com/office/officeart/2005/8/layout/hierarchy4"/>
    <dgm:cxn modelId="{90BB9781-EB37-44FC-BD1B-F545F83965E0}" type="presOf" srcId="{A7C8AFF5-6E41-4476-9A41-FF260384FC5A}" destId="{97A9174C-7EEE-46F6-BB00-3A108E6A7AFB}" srcOrd="0" destOrd="0" presId="urn:microsoft.com/office/officeart/2005/8/layout/hierarchy4"/>
    <dgm:cxn modelId="{FB649CEB-B9B2-47F9-85AD-B2D3C74BBBFF}" srcId="{EE302838-9191-4308-97D2-4B3829529B1B}" destId="{16139B7E-153B-42C4-895F-C4524223E42E}" srcOrd="0" destOrd="0" parTransId="{AC7D463A-A497-428C-8341-E05248DD0E8D}" sibTransId="{702AF285-F794-4A6F-AE9E-08E29F36E6A5}"/>
    <dgm:cxn modelId="{14D1C5A8-5ED2-4A7E-AC00-BBD542B58CAD}" type="presParOf" srcId="{E650C2B3-C924-43E8-A294-3353A091931C}" destId="{18172C97-DBAD-45DF-8735-7C3CCD096C28}" srcOrd="0" destOrd="0" presId="urn:microsoft.com/office/officeart/2005/8/layout/hierarchy4"/>
    <dgm:cxn modelId="{CF83CB47-A0A2-4117-9115-06BC69C8440E}" type="presParOf" srcId="{18172C97-DBAD-45DF-8735-7C3CCD096C28}" destId="{97A9174C-7EEE-46F6-BB00-3A108E6A7AFB}" srcOrd="0" destOrd="0" presId="urn:microsoft.com/office/officeart/2005/8/layout/hierarchy4"/>
    <dgm:cxn modelId="{86817534-0E08-432B-9124-FF0DAA21910F}" type="presParOf" srcId="{18172C97-DBAD-45DF-8735-7C3CCD096C28}" destId="{ABD6D03E-9321-4914-8AB5-73AB42338239}" srcOrd="1" destOrd="0" presId="urn:microsoft.com/office/officeart/2005/8/layout/hierarchy4"/>
    <dgm:cxn modelId="{BFA427E7-313A-4475-9F29-B9338467A376}" type="presParOf" srcId="{18172C97-DBAD-45DF-8735-7C3CCD096C28}" destId="{51C8F0BA-1450-4B5C-9152-75FA76EE3AB1}" srcOrd="2" destOrd="0" presId="urn:microsoft.com/office/officeart/2005/8/layout/hierarchy4"/>
    <dgm:cxn modelId="{820BAA31-0A12-4F8E-82EB-87DEB13DD201}" type="presParOf" srcId="{51C8F0BA-1450-4B5C-9152-75FA76EE3AB1}" destId="{D899E127-9283-43B7-8E4E-3D5CC26A913F}" srcOrd="0" destOrd="0" presId="urn:microsoft.com/office/officeart/2005/8/layout/hierarchy4"/>
    <dgm:cxn modelId="{503087E5-38B3-4C36-94A1-61861296BE2D}" type="presParOf" srcId="{D899E127-9283-43B7-8E4E-3D5CC26A913F}" destId="{B060B6E2-7940-404A-BC9D-E5E1CDD42847}" srcOrd="0" destOrd="0" presId="urn:microsoft.com/office/officeart/2005/8/layout/hierarchy4"/>
    <dgm:cxn modelId="{2A2D44F6-6AD1-40DC-A255-EC87E5F956CC}" type="presParOf" srcId="{D899E127-9283-43B7-8E4E-3D5CC26A913F}" destId="{B340E6C0-49B0-4384-BA54-F5CC819EA1C6}" srcOrd="1" destOrd="0" presId="urn:microsoft.com/office/officeart/2005/8/layout/hierarchy4"/>
    <dgm:cxn modelId="{4263C3DF-E202-42D9-BD83-A26C87E4BD9D}" type="presParOf" srcId="{D899E127-9283-43B7-8E4E-3D5CC26A913F}" destId="{E489F832-0670-4C9F-B78D-5B9880FD6F61}" srcOrd="2" destOrd="0" presId="urn:microsoft.com/office/officeart/2005/8/layout/hierarchy4"/>
    <dgm:cxn modelId="{BA3DDDD5-9EC4-49E8-9BAA-332F8E5A90B7}" type="presParOf" srcId="{E489F832-0670-4C9F-B78D-5B9880FD6F61}" destId="{6C723002-6474-49FB-BFEA-28DE88187573}" srcOrd="0" destOrd="0" presId="urn:microsoft.com/office/officeart/2005/8/layout/hierarchy4"/>
    <dgm:cxn modelId="{6BCD19CF-DF00-47E7-8382-1E6FBD022D4E}" type="presParOf" srcId="{6C723002-6474-49FB-BFEA-28DE88187573}" destId="{934559C7-82BA-415A-9468-72F33B2E5F39}" srcOrd="0" destOrd="0" presId="urn:microsoft.com/office/officeart/2005/8/layout/hierarchy4"/>
    <dgm:cxn modelId="{2F165276-4F72-4684-9414-F73DF929539E}" type="presParOf" srcId="{6C723002-6474-49FB-BFEA-28DE88187573}" destId="{D5BA7F15-AF99-4F8A-B69F-122E15F9EDFA}" srcOrd="1" destOrd="0" presId="urn:microsoft.com/office/officeart/2005/8/layout/hierarchy4"/>
    <dgm:cxn modelId="{6A821E20-494C-4016-8E23-12A61962696D}" type="presParOf" srcId="{E489F832-0670-4C9F-B78D-5B9880FD6F61}" destId="{D0F4E32F-28C2-4E22-AD4B-61685B267B4C}" srcOrd="1" destOrd="0" presId="urn:microsoft.com/office/officeart/2005/8/layout/hierarchy4"/>
    <dgm:cxn modelId="{DFD8D545-0A4E-4906-902C-0DDED575A6FE}" type="presParOf" srcId="{E489F832-0670-4C9F-B78D-5B9880FD6F61}" destId="{999AEB42-94B6-48EB-9194-666EB5E2A981}" srcOrd="2" destOrd="0" presId="urn:microsoft.com/office/officeart/2005/8/layout/hierarchy4"/>
    <dgm:cxn modelId="{C9646974-E2B6-4CE5-8386-8C5AB08AD87B}" type="presParOf" srcId="{999AEB42-94B6-48EB-9194-666EB5E2A981}" destId="{2BD7C7B8-2699-45BA-A910-B6E5E8B2A26F}" srcOrd="0" destOrd="0" presId="urn:microsoft.com/office/officeart/2005/8/layout/hierarchy4"/>
    <dgm:cxn modelId="{DC800EBA-4E24-413B-9B44-4FA42EB04933}" type="presParOf" srcId="{999AEB42-94B6-48EB-9194-666EB5E2A981}" destId="{8D075FE5-11C5-4255-A031-3232090F9232}" srcOrd="1" destOrd="0" presId="urn:microsoft.com/office/officeart/2005/8/layout/hierarchy4"/>
    <dgm:cxn modelId="{523EA564-9367-452C-9A9A-429E662D4D78}" type="presParOf" srcId="{51C8F0BA-1450-4B5C-9152-75FA76EE3AB1}" destId="{FFDE654C-6F09-4D1F-A427-23BF167F3D95}" srcOrd="1" destOrd="0" presId="urn:microsoft.com/office/officeart/2005/8/layout/hierarchy4"/>
    <dgm:cxn modelId="{70194D5F-4F98-4FDC-AF74-D86D5FEB5ACA}" type="presParOf" srcId="{51C8F0BA-1450-4B5C-9152-75FA76EE3AB1}" destId="{BA99BF7A-F030-44EF-9C56-2B84BFB562A3}" srcOrd="2" destOrd="0" presId="urn:microsoft.com/office/officeart/2005/8/layout/hierarchy4"/>
    <dgm:cxn modelId="{A88F03A6-8687-4701-ADE6-CA94BDF28775}" type="presParOf" srcId="{BA99BF7A-F030-44EF-9C56-2B84BFB562A3}" destId="{76F40616-825F-4AFB-9362-71D29ADBF4A0}" srcOrd="0" destOrd="0" presId="urn:microsoft.com/office/officeart/2005/8/layout/hierarchy4"/>
    <dgm:cxn modelId="{0A45BFCA-204B-4D9F-BBF9-1F6197F99EB8}" type="presParOf" srcId="{BA99BF7A-F030-44EF-9C56-2B84BFB562A3}" destId="{8F25050D-1B06-4410-B175-35A6FE3608A4}" srcOrd="1" destOrd="0" presId="urn:microsoft.com/office/officeart/2005/8/layout/hierarchy4"/>
    <dgm:cxn modelId="{8E99FCE7-16AE-4728-83C6-3B366EFED127}" type="presParOf" srcId="{BA99BF7A-F030-44EF-9C56-2B84BFB562A3}" destId="{BC419EDB-C5B5-48DB-913E-CFF6D41A9865}" srcOrd="2" destOrd="0" presId="urn:microsoft.com/office/officeart/2005/8/layout/hierarchy4"/>
    <dgm:cxn modelId="{9674310A-91CE-4677-8A84-930FFE589982}" type="presParOf" srcId="{BC419EDB-C5B5-48DB-913E-CFF6D41A9865}" destId="{87BFD0AE-C72A-4A16-ADAD-4311985B85A5}" srcOrd="0" destOrd="0" presId="urn:microsoft.com/office/officeart/2005/8/layout/hierarchy4"/>
    <dgm:cxn modelId="{E66DDB60-2885-4C0C-93CE-8AE9E52FF80D}" type="presParOf" srcId="{87BFD0AE-C72A-4A16-ADAD-4311985B85A5}" destId="{05FBD977-365B-4828-BAAE-40C1316339D0}" srcOrd="0" destOrd="0" presId="urn:microsoft.com/office/officeart/2005/8/layout/hierarchy4"/>
    <dgm:cxn modelId="{683B7EF7-AAED-4775-A2E6-D38F93C74FD5}" type="presParOf" srcId="{87BFD0AE-C72A-4A16-ADAD-4311985B85A5}" destId="{E6E32492-976B-432B-AC14-67E1E624CB1F}" srcOrd="1" destOrd="0" presId="urn:microsoft.com/office/officeart/2005/8/layout/hierarchy4"/>
    <dgm:cxn modelId="{C7FA08F6-913B-48A3-A6E1-73A98B324063}" type="presParOf" srcId="{BC419EDB-C5B5-48DB-913E-CFF6D41A9865}" destId="{B0E2B611-024A-42B1-B51A-0B3259711765}" srcOrd="1" destOrd="0" presId="urn:microsoft.com/office/officeart/2005/8/layout/hierarchy4"/>
    <dgm:cxn modelId="{46A3FE2A-A792-4C52-9234-815DA20438EF}" type="presParOf" srcId="{BC419EDB-C5B5-48DB-913E-CFF6D41A9865}" destId="{51674FC2-DCC9-48A3-8C5E-EA617D357232}" srcOrd="2" destOrd="0" presId="urn:microsoft.com/office/officeart/2005/8/layout/hierarchy4"/>
    <dgm:cxn modelId="{5A62C635-1764-4EF1-B87E-B05902449667}" type="presParOf" srcId="{51674FC2-DCC9-48A3-8C5E-EA617D357232}" destId="{B6651D8B-EFAC-46AE-BFE4-826C2835D672}" srcOrd="0" destOrd="0" presId="urn:microsoft.com/office/officeart/2005/8/layout/hierarchy4"/>
    <dgm:cxn modelId="{B426B5DA-4E2C-496B-94A5-A76740AB8BDF}" type="presParOf" srcId="{51674FC2-DCC9-48A3-8C5E-EA617D357232}" destId="{6B00FD26-89BA-458B-897B-1D2C95F15BDE}" srcOrd="1" destOrd="0" presId="urn:microsoft.com/office/officeart/2005/8/layout/hierarchy4"/>
    <dgm:cxn modelId="{0D0E2267-11AA-48C9-AEB3-5BC32B05C61E}" type="presParOf" srcId="{BC419EDB-C5B5-48DB-913E-CFF6D41A9865}" destId="{4FD27CED-004A-4E3D-9255-4DE5D3A5DE92}" srcOrd="3" destOrd="0" presId="urn:microsoft.com/office/officeart/2005/8/layout/hierarchy4"/>
    <dgm:cxn modelId="{B61666FB-97A8-4EB0-A73F-CA42A26EC609}" type="presParOf" srcId="{BC419EDB-C5B5-48DB-913E-CFF6D41A9865}" destId="{64B75FF4-FD91-481A-AB3E-5B8E9AC9AA42}" srcOrd="4" destOrd="0" presId="urn:microsoft.com/office/officeart/2005/8/layout/hierarchy4"/>
    <dgm:cxn modelId="{1E21A908-BE5F-4720-8180-DF7E46C4CD10}" type="presParOf" srcId="{64B75FF4-FD91-481A-AB3E-5B8E9AC9AA42}" destId="{E6021057-8882-4B09-8C62-27B362ED2C21}" srcOrd="0" destOrd="0" presId="urn:microsoft.com/office/officeart/2005/8/layout/hierarchy4"/>
    <dgm:cxn modelId="{A9661372-CF60-49A2-8E4B-F1A99D739935}" type="presParOf" srcId="{64B75FF4-FD91-481A-AB3E-5B8E9AC9AA42}" destId="{174A8754-4374-491E-93C4-B0988B06C8F6}" srcOrd="1" destOrd="0" presId="urn:microsoft.com/office/officeart/2005/8/layout/hierarchy4"/>
    <dgm:cxn modelId="{F97B6E3D-122C-41C4-9887-1C15BFEF1E9B}" type="presParOf" srcId="{64B75FF4-FD91-481A-AB3E-5B8E9AC9AA42}" destId="{64D7102F-6D32-45FC-BF95-8A1917FFD4CE}" srcOrd="2" destOrd="0" presId="urn:microsoft.com/office/officeart/2005/8/layout/hierarchy4"/>
    <dgm:cxn modelId="{0F3B48A0-D94F-4975-8672-EAF34747A309}" type="presParOf" srcId="{64D7102F-6D32-45FC-BF95-8A1917FFD4CE}" destId="{26924930-5BDF-45A7-BD71-AAE92F6050D2}" srcOrd="0" destOrd="0" presId="urn:microsoft.com/office/officeart/2005/8/layout/hierarchy4"/>
    <dgm:cxn modelId="{F34DE7FD-3A4D-4269-80EF-1A7DEAADB5D8}" type="presParOf" srcId="{26924930-5BDF-45A7-BD71-AAE92F6050D2}" destId="{22EC17EF-194F-4EA5-92CA-CEE64227899E}" srcOrd="0" destOrd="0" presId="urn:microsoft.com/office/officeart/2005/8/layout/hierarchy4"/>
    <dgm:cxn modelId="{2520FE5A-4663-4FEA-9AF0-AF4333C4784B}" type="presParOf" srcId="{26924930-5BDF-45A7-BD71-AAE92F6050D2}" destId="{07ABFFAE-A14D-4C86-B98E-CC197BA124AA}" srcOrd="1" destOrd="0" presId="urn:microsoft.com/office/officeart/2005/8/layout/hierarchy4"/>
    <dgm:cxn modelId="{716E5FF7-0647-4483-923A-EF286B2C9F1C}" type="presParOf" srcId="{26924930-5BDF-45A7-BD71-AAE92F6050D2}" destId="{F48D2786-908F-437A-A14F-92342983134B}" srcOrd="2" destOrd="0" presId="urn:microsoft.com/office/officeart/2005/8/layout/hierarchy4"/>
    <dgm:cxn modelId="{18894B02-FA2B-47DB-B9CB-F49571630A13}" type="presParOf" srcId="{F48D2786-908F-437A-A14F-92342983134B}" destId="{5063897C-7A3E-4E75-A1BD-08376A341626}" srcOrd="0" destOrd="0" presId="urn:microsoft.com/office/officeart/2005/8/layout/hierarchy4"/>
    <dgm:cxn modelId="{1490BA2C-96D4-47EA-BDB1-985A5FBC90D7}" type="presParOf" srcId="{5063897C-7A3E-4E75-A1BD-08376A341626}" destId="{3160153F-EB18-40F5-AEB6-EF7967983247}" srcOrd="0" destOrd="0" presId="urn:microsoft.com/office/officeart/2005/8/layout/hierarchy4"/>
    <dgm:cxn modelId="{3F677B7E-860E-4D41-A5A3-6C13AB4807B7}" type="presParOf" srcId="{5063897C-7A3E-4E75-A1BD-08376A341626}" destId="{06D6725E-88AC-43D1-9A4F-70ECED17ABBA}" srcOrd="1" destOrd="0" presId="urn:microsoft.com/office/officeart/2005/8/layout/hierarchy4"/>
    <dgm:cxn modelId="{861B6FEF-83FB-4067-8D0E-6CDE0D179E3D}" type="presParOf" srcId="{F48D2786-908F-437A-A14F-92342983134B}" destId="{4B5F5C89-441B-459A-A366-87EE63834CEB}" srcOrd="1" destOrd="0" presId="urn:microsoft.com/office/officeart/2005/8/layout/hierarchy4"/>
    <dgm:cxn modelId="{96FE9102-9CD4-447D-B3DC-416055D2B70B}" type="presParOf" srcId="{F48D2786-908F-437A-A14F-92342983134B}" destId="{B600A601-0742-4FB5-8B95-E93175E3C6B7}" srcOrd="2" destOrd="0" presId="urn:microsoft.com/office/officeart/2005/8/layout/hierarchy4"/>
    <dgm:cxn modelId="{FE4C07B7-CF10-4E4D-91FB-57217AD5B45C}" type="presParOf" srcId="{B600A601-0742-4FB5-8B95-E93175E3C6B7}" destId="{909AA3A5-797B-4F6E-9FB4-5DFDA5F234F3}" srcOrd="0" destOrd="0" presId="urn:microsoft.com/office/officeart/2005/8/layout/hierarchy4"/>
    <dgm:cxn modelId="{38389E29-B285-4881-B4D5-D872B1DC2FAB}" type="presParOf" srcId="{B600A601-0742-4FB5-8B95-E93175E3C6B7}" destId="{DD37A3A3-D89C-44B7-B958-E73CEC051796}" srcOrd="1" destOrd="0" presId="urn:microsoft.com/office/officeart/2005/8/layout/hierarchy4"/>
    <dgm:cxn modelId="{54524295-944F-4AE2-A29E-E7416ECDD1D6}" type="presParOf" srcId="{64D7102F-6D32-45FC-BF95-8A1917FFD4CE}" destId="{FECDF578-3ECA-4A59-BA4B-05B207019068}" srcOrd="1" destOrd="0" presId="urn:microsoft.com/office/officeart/2005/8/layout/hierarchy4"/>
    <dgm:cxn modelId="{251305E4-2592-43F9-A125-7F7D61AAC795}" type="presParOf" srcId="{64D7102F-6D32-45FC-BF95-8A1917FFD4CE}" destId="{C6A1460D-9A44-4E0B-8D47-41355BD2369F}" srcOrd="2" destOrd="0" presId="urn:microsoft.com/office/officeart/2005/8/layout/hierarchy4"/>
    <dgm:cxn modelId="{D18A44A7-6918-4E2C-9572-922012BB7E42}" type="presParOf" srcId="{C6A1460D-9A44-4E0B-8D47-41355BD2369F}" destId="{D89DC1A3-4552-4269-96A0-BF6A9FF508DE}" srcOrd="0" destOrd="0" presId="urn:microsoft.com/office/officeart/2005/8/layout/hierarchy4"/>
    <dgm:cxn modelId="{7D4F8EBA-5CCF-4D92-A949-F738BD34058A}" type="presParOf" srcId="{C6A1460D-9A44-4E0B-8D47-41355BD2369F}" destId="{F668A862-01B7-4C5C-A1D9-3B6BD3C01027}" srcOrd="1" destOrd="0" presId="urn:microsoft.com/office/officeart/2005/8/layout/hierarchy4"/>
    <dgm:cxn modelId="{108317E3-90E6-4D01-BDAC-0A26B13B1A28}" type="presParOf" srcId="{C6A1460D-9A44-4E0B-8D47-41355BD2369F}" destId="{425DA9A8-3389-42B6-AA1A-55B478C9DA2F}" srcOrd="2" destOrd="0" presId="urn:microsoft.com/office/officeart/2005/8/layout/hierarchy4"/>
    <dgm:cxn modelId="{77595578-5C2D-4CA2-8376-911E6C52E826}" type="presParOf" srcId="{425DA9A8-3389-42B6-AA1A-55B478C9DA2F}" destId="{F563C781-CBCD-4769-BD3E-2578DC1B8607}" srcOrd="0" destOrd="0" presId="urn:microsoft.com/office/officeart/2005/8/layout/hierarchy4"/>
    <dgm:cxn modelId="{3B5F9443-D5F6-4261-92F1-BFEDE04B2D50}" type="presParOf" srcId="{F563C781-CBCD-4769-BD3E-2578DC1B8607}" destId="{1302B553-1C36-4D62-8B44-28A5196DFE1C}" srcOrd="0" destOrd="0" presId="urn:microsoft.com/office/officeart/2005/8/layout/hierarchy4"/>
    <dgm:cxn modelId="{A60611F7-5839-4CC1-8998-1FC02A5253F6}" type="presParOf" srcId="{F563C781-CBCD-4769-BD3E-2578DC1B8607}" destId="{985C9CED-4C84-4343-B817-8748AA5D30C4}" srcOrd="1" destOrd="0" presId="urn:microsoft.com/office/officeart/2005/8/layout/hierarchy4"/>
    <dgm:cxn modelId="{5157AF03-7C99-4C23-906E-F38010AFC84E}" type="presParOf" srcId="{425DA9A8-3389-42B6-AA1A-55B478C9DA2F}" destId="{03A91ED7-D7B5-49AD-BFCA-BEC62ED59BE1}" srcOrd="1" destOrd="0" presId="urn:microsoft.com/office/officeart/2005/8/layout/hierarchy4"/>
    <dgm:cxn modelId="{78D413A2-511D-443E-BABD-BFA2A3BBFA69}" type="presParOf" srcId="{425DA9A8-3389-42B6-AA1A-55B478C9DA2F}" destId="{D31C9351-891B-4AB8-B093-3C72613A9774}" srcOrd="2" destOrd="0" presId="urn:microsoft.com/office/officeart/2005/8/layout/hierarchy4"/>
    <dgm:cxn modelId="{0C389E60-9193-46D8-8828-85A203F5F49D}" type="presParOf" srcId="{D31C9351-891B-4AB8-B093-3C72613A9774}" destId="{F58A2027-ED06-4326-AD5E-21A299148342}" srcOrd="0" destOrd="0" presId="urn:microsoft.com/office/officeart/2005/8/layout/hierarchy4"/>
    <dgm:cxn modelId="{C4922101-A036-4199-97FD-D30BE9022360}" type="presParOf" srcId="{D31C9351-891B-4AB8-B093-3C72613A9774}" destId="{FB4D2D81-2DB4-4351-8B50-4871FB0C9133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E5399A-5823-4E5D-A72A-AA7565C2CE13}" type="doc">
      <dgm:prSet loTypeId="urn:microsoft.com/office/officeart/2005/8/layout/vList2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BCEBBA9C-3138-49CD-B09F-D6960AE010DD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sz="4000" dirty="0" smtClean="0"/>
            <a:t>Повышение качества жизни граждан</a:t>
          </a:r>
          <a:r>
            <a:rPr lang="ru-RU" sz="2800" dirty="0" smtClean="0"/>
            <a:t> </a:t>
          </a:r>
          <a:endParaRPr lang="ru-RU" sz="2800" dirty="0"/>
        </a:p>
      </dgm:t>
    </dgm:pt>
    <dgm:pt modelId="{42C7711B-F490-4D6E-806A-F602EAF05E1A}" type="parTrans" cxnId="{D66513BB-45CC-456F-8B92-CC4D6010E81B}">
      <dgm:prSet/>
      <dgm:spPr/>
      <dgm:t>
        <a:bodyPr/>
        <a:lstStyle/>
        <a:p>
          <a:endParaRPr lang="ru-RU"/>
        </a:p>
      </dgm:t>
    </dgm:pt>
    <dgm:pt modelId="{23B3C038-FD67-427E-8F66-52F209C5A56A}" type="sibTrans" cxnId="{D66513BB-45CC-456F-8B92-CC4D6010E81B}">
      <dgm:prSet/>
      <dgm:spPr/>
      <dgm:t>
        <a:bodyPr/>
        <a:lstStyle/>
        <a:p>
          <a:endParaRPr lang="ru-RU"/>
        </a:p>
      </dgm:t>
    </dgm:pt>
    <dgm:pt modelId="{4B3FBEF1-E840-485E-960D-B7525C6CF134}" type="pres">
      <dgm:prSet presAssocID="{60E5399A-5823-4E5D-A72A-AA7565C2CE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C6554D-B4BC-4107-928F-5B54D0063BCC}" type="pres">
      <dgm:prSet presAssocID="{BCEBBA9C-3138-49CD-B09F-D6960AE010DD}" presName="parentText" presStyleLbl="node1" presStyleIdx="0" presStyleCnt="1" custScaleX="95488" custScaleY="419976" custLinFactNeighborX="1041" custLinFactNeighborY="-668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6513BB-45CC-456F-8B92-CC4D6010E81B}" srcId="{60E5399A-5823-4E5D-A72A-AA7565C2CE13}" destId="{BCEBBA9C-3138-49CD-B09F-D6960AE010DD}" srcOrd="0" destOrd="0" parTransId="{42C7711B-F490-4D6E-806A-F602EAF05E1A}" sibTransId="{23B3C038-FD67-427E-8F66-52F209C5A56A}"/>
    <dgm:cxn modelId="{6D10D588-3308-40AA-90F2-9810522EF0CA}" type="presOf" srcId="{BCEBBA9C-3138-49CD-B09F-D6960AE010DD}" destId="{B6C6554D-B4BC-4107-928F-5B54D0063BCC}" srcOrd="0" destOrd="0" presId="urn:microsoft.com/office/officeart/2005/8/layout/vList2"/>
    <dgm:cxn modelId="{0EF40297-F182-4FDC-85C5-11B9748D95D6}" type="presOf" srcId="{60E5399A-5823-4E5D-A72A-AA7565C2CE13}" destId="{4B3FBEF1-E840-485E-960D-B7525C6CF134}" srcOrd="0" destOrd="0" presId="urn:microsoft.com/office/officeart/2005/8/layout/vList2"/>
    <dgm:cxn modelId="{DA163B95-F2AA-4F4C-B623-8B106040B8D3}" type="presParOf" srcId="{4B3FBEF1-E840-485E-960D-B7525C6CF134}" destId="{B6C6554D-B4BC-4107-928F-5B54D0063BCC}" srcOrd="0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0051CF-86F0-4381-9337-8FE13098F39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35CE63-8049-4F58-9E2C-742E4D6C801A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2000" b="1" cap="none" spc="0" dirty="0" smtClean="0">
              <a:ln/>
              <a:solidFill>
                <a:schemeClr val="accent3"/>
              </a:solidFill>
              <a:effectLst/>
            </a:rPr>
            <a:t>обеспечение долгосрочной сбалансированности бюджетной системы путем внедрения долгосрочного бюджетной стратегии</a:t>
          </a:r>
          <a:endParaRPr lang="ru-RU" sz="2000" b="1" cap="none" spc="0" dirty="0">
            <a:ln/>
            <a:solidFill>
              <a:schemeClr val="accent3"/>
            </a:solidFill>
            <a:effectLst/>
          </a:endParaRPr>
        </a:p>
      </dgm:t>
    </dgm:pt>
    <dgm:pt modelId="{45B3CFDF-ED68-4EA7-B50D-C2784022924F}" type="parTrans" cxnId="{F6FE1717-00EA-4EB5-B3A8-3EB7517944CF}">
      <dgm:prSet/>
      <dgm:spPr/>
      <dgm:t>
        <a:bodyPr/>
        <a:lstStyle/>
        <a:p>
          <a:endParaRPr lang="ru-RU"/>
        </a:p>
      </dgm:t>
    </dgm:pt>
    <dgm:pt modelId="{BEBA9F45-62B5-4E32-A5FD-142BA045C425}" type="sibTrans" cxnId="{F6FE1717-00EA-4EB5-B3A8-3EB7517944CF}">
      <dgm:prSet/>
      <dgm:spPr/>
      <dgm:t>
        <a:bodyPr/>
        <a:lstStyle/>
        <a:p>
          <a:endParaRPr lang="ru-RU"/>
        </a:p>
      </dgm:t>
    </dgm:pt>
    <dgm:pt modelId="{01D51B66-0C7A-4810-9613-32B5A583F143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2000" b="1" cap="none" spc="0" dirty="0" smtClean="0">
              <a:ln/>
              <a:solidFill>
                <a:schemeClr val="accent3"/>
              </a:solidFill>
              <a:effectLst/>
            </a:rPr>
            <a:t>формирование и исполнение решения о бюджете  сельского поселения Кедровый на 2014 год и плановый период 2015 и 2016  годов в программном формате</a:t>
          </a:r>
          <a:endParaRPr lang="ru-RU" sz="2000" b="1" cap="none" spc="0" dirty="0">
            <a:ln/>
            <a:solidFill>
              <a:schemeClr val="accent3"/>
            </a:solidFill>
            <a:effectLst/>
          </a:endParaRPr>
        </a:p>
      </dgm:t>
    </dgm:pt>
    <dgm:pt modelId="{29211C51-3E4B-4624-8F2C-89E19B105261}" type="parTrans" cxnId="{2369FC19-9FDF-41DD-B8A7-C43DFE372316}">
      <dgm:prSet/>
      <dgm:spPr/>
      <dgm:t>
        <a:bodyPr/>
        <a:lstStyle/>
        <a:p>
          <a:endParaRPr lang="ru-RU"/>
        </a:p>
      </dgm:t>
    </dgm:pt>
    <dgm:pt modelId="{46DBC27E-E54E-4F40-9E70-87F7C6B5010C}" type="sibTrans" cxnId="{2369FC19-9FDF-41DD-B8A7-C43DFE372316}">
      <dgm:prSet/>
      <dgm:spPr/>
      <dgm:t>
        <a:bodyPr/>
        <a:lstStyle/>
        <a:p>
          <a:endParaRPr lang="ru-RU"/>
        </a:p>
      </dgm:t>
    </dgm:pt>
    <dgm:pt modelId="{68F12C5D-A2C7-41D2-978B-1AF3072722A6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2000" b="1" cap="none" spc="0" dirty="0" smtClean="0">
              <a:ln/>
              <a:solidFill>
                <a:schemeClr val="accent3"/>
              </a:solidFill>
              <a:effectLst/>
            </a:rPr>
            <a:t>обеспечение бюджетной устойчивости</a:t>
          </a:r>
          <a:endParaRPr lang="ru-RU" sz="2000" b="1" cap="none" spc="0" dirty="0">
            <a:ln/>
            <a:solidFill>
              <a:schemeClr val="accent3"/>
            </a:solidFill>
            <a:effectLst/>
          </a:endParaRPr>
        </a:p>
      </dgm:t>
    </dgm:pt>
    <dgm:pt modelId="{E97AAEDC-2031-43DC-B744-D6C888779C98}" type="sibTrans" cxnId="{8B802D1F-9AE4-4AB5-A641-BCBC8B0B78D9}">
      <dgm:prSet/>
      <dgm:spPr/>
      <dgm:t>
        <a:bodyPr/>
        <a:lstStyle/>
        <a:p>
          <a:endParaRPr lang="ru-RU"/>
        </a:p>
      </dgm:t>
    </dgm:pt>
    <dgm:pt modelId="{64F77606-019D-46A1-BAF1-320FA84733F3}" type="parTrans" cxnId="{8B802D1F-9AE4-4AB5-A641-BCBC8B0B78D9}">
      <dgm:prSet/>
      <dgm:spPr/>
      <dgm:t>
        <a:bodyPr/>
        <a:lstStyle/>
        <a:p>
          <a:endParaRPr lang="ru-RU"/>
        </a:p>
      </dgm:t>
    </dgm:pt>
    <dgm:pt modelId="{93D7BB8F-9F0C-4ED9-894A-7CB2FFC72E62}">
      <dgm:prSet phldrT="[Текст]" phldr="1"/>
      <dgm:spPr/>
      <dgm:t>
        <a:bodyPr/>
        <a:lstStyle/>
        <a:p>
          <a:endParaRPr lang="ru-RU" dirty="0"/>
        </a:p>
      </dgm:t>
    </dgm:pt>
    <dgm:pt modelId="{D812DEC3-8A9C-435A-9AD6-9BDA8805FC41}" type="sibTrans" cxnId="{B2A6B94D-A70F-4C92-A49A-9BFBEE70972A}">
      <dgm:prSet/>
      <dgm:spPr/>
      <dgm:t>
        <a:bodyPr/>
        <a:lstStyle/>
        <a:p>
          <a:endParaRPr lang="ru-RU"/>
        </a:p>
      </dgm:t>
    </dgm:pt>
    <dgm:pt modelId="{D39B43E4-76E3-4F02-98F8-E22DC9DDEB7F}" type="parTrans" cxnId="{B2A6B94D-A70F-4C92-A49A-9BFBEE70972A}">
      <dgm:prSet/>
      <dgm:spPr/>
      <dgm:t>
        <a:bodyPr/>
        <a:lstStyle/>
        <a:p>
          <a:endParaRPr lang="ru-RU"/>
        </a:p>
      </dgm:t>
    </dgm:pt>
    <dgm:pt modelId="{E350C90A-B0AB-4CDF-A209-C21ED526F30E}" type="pres">
      <dgm:prSet presAssocID="{7D0051CF-86F0-4381-9337-8FE13098F39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56F0008-DB31-417C-AF6C-A4A0DE698A8F}" type="pres">
      <dgm:prSet presAssocID="{93D7BB8F-9F0C-4ED9-894A-7CB2FFC72E62}" presName="thickLine" presStyleLbl="alignNode1" presStyleIdx="0" presStyleCnt="1"/>
      <dgm:spPr/>
    </dgm:pt>
    <dgm:pt modelId="{4EB9A453-1352-484C-ABB8-5E2CBB005079}" type="pres">
      <dgm:prSet presAssocID="{93D7BB8F-9F0C-4ED9-894A-7CB2FFC72E62}" presName="horz1" presStyleCnt="0"/>
      <dgm:spPr/>
    </dgm:pt>
    <dgm:pt modelId="{E71E2B69-E0AA-4EC8-B374-EBDACAD3198C}" type="pres">
      <dgm:prSet presAssocID="{93D7BB8F-9F0C-4ED9-894A-7CB2FFC72E62}" presName="tx1" presStyleLbl="revTx" presStyleIdx="0" presStyleCnt="4" custLinFactNeighborX="3438" custLinFactNeighborY="632"/>
      <dgm:spPr/>
      <dgm:t>
        <a:bodyPr/>
        <a:lstStyle/>
        <a:p>
          <a:endParaRPr lang="ru-RU"/>
        </a:p>
      </dgm:t>
    </dgm:pt>
    <dgm:pt modelId="{EB013F1C-1C79-4A12-B58C-EE0EEE7D479F}" type="pres">
      <dgm:prSet presAssocID="{93D7BB8F-9F0C-4ED9-894A-7CB2FFC72E62}" presName="vert1" presStyleCnt="0"/>
      <dgm:spPr/>
    </dgm:pt>
    <dgm:pt modelId="{8614EF8E-DE53-4AF0-BBF4-A200E8B6520E}" type="pres">
      <dgm:prSet presAssocID="{68F12C5D-A2C7-41D2-978B-1AF3072722A6}" presName="vertSpace2a" presStyleCnt="0"/>
      <dgm:spPr/>
    </dgm:pt>
    <dgm:pt modelId="{6F5609E9-A4F9-4102-A6C9-5EBAB1ADBD1F}" type="pres">
      <dgm:prSet presAssocID="{68F12C5D-A2C7-41D2-978B-1AF3072722A6}" presName="horz2" presStyleCnt="0"/>
      <dgm:spPr/>
    </dgm:pt>
    <dgm:pt modelId="{5848C5DD-6967-4649-BCBE-9C3751983074}" type="pres">
      <dgm:prSet presAssocID="{68F12C5D-A2C7-41D2-978B-1AF3072722A6}" presName="horzSpace2" presStyleCnt="0"/>
      <dgm:spPr/>
    </dgm:pt>
    <dgm:pt modelId="{476A0CCC-9DEF-48B6-8294-163CC36DD745}" type="pres">
      <dgm:prSet presAssocID="{68F12C5D-A2C7-41D2-978B-1AF3072722A6}" presName="tx2" presStyleLbl="revTx" presStyleIdx="1" presStyleCnt="4" custScaleX="102922" custScaleY="14801" custLinFactNeighborX="1006" custLinFactNeighborY="673"/>
      <dgm:spPr/>
      <dgm:t>
        <a:bodyPr/>
        <a:lstStyle/>
        <a:p>
          <a:endParaRPr lang="ru-RU"/>
        </a:p>
      </dgm:t>
    </dgm:pt>
    <dgm:pt modelId="{FE9C8B6A-EACE-4252-A221-0AC402F54512}" type="pres">
      <dgm:prSet presAssocID="{68F12C5D-A2C7-41D2-978B-1AF3072722A6}" presName="vert2" presStyleCnt="0"/>
      <dgm:spPr/>
    </dgm:pt>
    <dgm:pt modelId="{E81974C0-54FC-4BA9-80A3-9A15FBFA89A2}" type="pres">
      <dgm:prSet presAssocID="{68F12C5D-A2C7-41D2-978B-1AF3072722A6}" presName="thinLine2b" presStyleLbl="callout" presStyleIdx="0" presStyleCnt="3"/>
      <dgm:spPr/>
    </dgm:pt>
    <dgm:pt modelId="{F0DBCA2E-E6CC-4029-A303-F015A014E032}" type="pres">
      <dgm:prSet presAssocID="{68F12C5D-A2C7-41D2-978B-1AF3072722A6}" presName="vertSpace2b" presStyleCnt="0"/>
      <dgm:spPr/>
    </dgm:pt>
    <dgm:pt modelId="{CE1BC6EF-2EE0-4F27-B555-1821FEF2C05A}" type="pres">
      <dgm:prSet presAssocID="{4C35CE63-8049-4F58-9E2C-742E4D6C801A}" presName="horz2" presStyleCnt="0"/>
      <dgm:spPr/>
    </dgm:pt>
    <dgm:pt modelId="{9F3DBD12-50E6-44CA-A879-079D0279B59E}" type="pres">
      <dgm:prSet presAssocID="{4C35CE63-8049-4F58-9E2C-742E4D6C801A}" presName="horzSpace2" presStyleCnt="0"/>
      <dgm:spPr/>
    </dgm:pt>
    <dgm:pt modelId="{F3856652-430F-4B16-9747-F3161CC3804B}" type="pres">
      <dgm:prSet presAssocID="{4C35CE63-8049-4F58-9E2C-742E4D6C801A}" presName="tx2" presStyleLbl="revTx" presStyleIdx="2" presStyleCnt="4" custScaleX="94023" custScaleY="24410"/>
      <dgm:spPr/>
      <dgm:t>
        <a:bodyPr/>
        <a:lstStyle/>
        <a:p>
          <a:endParaRPr lang="ru-RU"/>
        </a:p>
      </dgm:t>
    </dgm:pt>
    <dgm:pt modelId="{1C3F4968-EFFA-4905-B71E-52F9EA241DA8}" type="pres">
      <dgm:prSet presAssocID="{4C35CE63-8049-4F58-9E2C-742E4D6C801A}" presName="vert2" presStyleCnt="0"/>
      <dgm:spPr/>
    </dgm:pt>
    <dgm:pt modelId="{EE5997C0-3798-44CD-A4A2-CC8CED28D5C4}" type="pres">
      <dgm:prSet presAssocID="{4C35CE63-8049-4F58-9E2C-742E4D6C801A}" presName="thinLine2b" presStyleLbl="callout" presStyleIdx="1" presStyleCnt="3"/>
      <dgm:spPr/>
    </dgm:pt>
    <dgm:pt modelId="{762EA77E-6F47-43E2-9B96-50100D5DF0C9}" type="pres">
      <dgm:prSet presAssocID="{4C35CE63-8049-4F58-9E2C-742E4D6C801A}" presName="vertSpace2b" presStyleCnt="0"/>
      <dgm:spPr/>
    </dgm:pt>
    <dgm:pt modelId="{377E2129-DECA-4AF5-86FA-8963EE63E239}" type="pres">
      <dgm:prSet presAssocID="{01D51B66-0C7A-4810-9613-32B5A583F143}" presName="horz2" presStyleCnt="0"/>
      <dgm:spPr/>
    </dgm:pt>
    <dgm:pt modelId="{9C4C6121-7910-40C0-9E79-64C28BFA3995}" type="pres">
      <dgm:prSet presAssocID="{01D51B66-0C7A-4810-9613-32B5A583F143}" presName="horzSpace2" presStyleCnt="0"/>
      <dgm:spPr/>
    </dgm:pt>
    <dgm:pt modelId="{AD2956EA-F6B1-4ECF-85B1-6E4350BAE2EB}" type="pres">
      <dgm:prSet presAssocID="{01D51B66-0C7A-4810-9613-32B5A583F143}" presName="tx2" presStyleLbl="revTx" presStyleIdx="3" presStyleCnt="4" custScaleX="93898" custScaleY="32263"/>
      <dgm:spPr/>
      <dgm:t>
        <a:bodyPr/>
        <a:lstStyle/>
        <a:p>
          <a:endParaRPr lang="ru-RU"/>
        </a:p>
      </dgm:t>
    </dgm:pt>
    <dgm:pt modelId="{F1BEB60B-7705-4650-9EFC-AEACC4C3F7B8}" type="pres">
      <dgm:prSet presAssocID="{01D51B66-0C7A-4810-9613-32B5A583F143}" presName="vert2" presStyleCnt="0"/>
      <dgm:spPr/>
    </dgm:pt>
    <dgm:pt modelId="{CC1B8747-DB25-4BDD-8884-A2AAA3036834}" type="pres">
      <dgm:prSet presAssocID="{01D51B66-0C7A-4810-9613-32B5A583F143}" presName="thinLine2b" presStyleLbl="callout" presStyleIdx="2" presStyleCnt="3"/>
      <dgm:spPr/>
    </dgm:pt>
    <dgm:pt modelId="{3D551E4D-92A0-4258-8C2B-B42261BF7E82}" type="pres">
      <dgm:prSet presAssocID="{01D51B66-0C7A-4810-9613-32B5A583F143}" presName="vertSpace2b" presStyleCnt="0"/>
      <dgm:spPr/>
    </dgm:pt>
  </dgm:ptLst>
  <dgm:cxnLst>
    <dgm:cxn modelId="{5E0B03C8-74E8-47D3-BA99-4A2B612A6EF1}" type="presOf" srcId="{01D51B66-0C7A-4810-9613-32B5A583F143}" destId="{AD2956EA-F6B1-4ECF-85B1-6E4350BAE2EB}" srcOrd="0" destOrd="0" presId="urn:microsoft.com/office/officeart/2008/layout/LinedList"/>
    <dgm:cxn modelId="{8B802D1F-9AE4-4AB5-A641-BCBC8B0B78D9}" srcId="{93D7BB8F-9F0C-4ED9-894A-7CB2FFC72E62}" destId="{68F12C5D-A2C7-41D2-978B-1AF3072722A6}" srcOrd="0" destOrd="0" parTransId="{64F77606-019D-46A1-BAF1-320FA84733F3}" sibTransId="{E97AAEDC-2031-43DC-B744-D6C888779C98}"/>
    <dgm:cxn modelId="{6886AD96-C539-45A5-B00F-2F334140A387}" type="presOf" srcId="{7D0051CF-86F0-4381-9337-8FE13098F395}" destId="{E350C90A-B0AB-4CDF-A209-C21ED526F30E}" srcOrd="0" destOrd="0" presId="urn:microsoft.com/office/officeart/2008/layout/LinedList"/>
    <dgm:cxn modelId="{B2A6B94D-A70F-4C92-A49A-9BFBEE70972A}" srcId="{7D0051CF-86F0-4381-9337-8FE13098F395}" destId="{93D7BB8F-9F0C-4ED9-894A-7CB2FFC72E62}" srcOrd="0" destOrd="0" parTransId="{D39B43E4-76E3-4F02-98F8-E22DC9DDEB7F}" sibTransId="{D812DEC3-8A9C-435A-9AD6-9BDA8805FC41}"/>
    <dgm:cxn modelId="{F6FE1717-00EA-4EB5-B3A8-3EB7517944CF}" srcId="{93D7BB8F-9F0C-4ED9-894A-7CB2FFC72E62}" destId="{4C35CE63-8049-4F58-9E2C-742E4D6C801A}" srcOrd="1" destOrd="0" parTransId="{45B3CFDF-ED68-4EA7-B50D-C2784022924F}" sibTransId="{BEBA9F45-62B5-4E32-A5FD-142BA045C425}"/>
    <dgm:cxn modelId="{418E63C8-AA68-479F-8FBA-445103A7B3DE}" type="presOf" srcId="{93D7BB8F-9F0C-4ED9-894A-7CB2FFC72E62}" destId="{E71E2B69-E0AA-4EC8-B374-EBDACAD3198C}" srcOrd="0" destOrd="0" presId="urn:microsoft.com/office/officeart/2008/layout/LinedList"/>
    <dgm:cxn modelId="{2369FC19-9FDF-41DD-B8A7-C43DFE372316}" srcId="{93D7BB8F-9F0C-4ED9-894A-7CB2FFC72E62}" destId="{01D51B66-0C7A-4810-9613-32B5A583F143}" srcOrd="2" destOrd="0" parTransId="{29211C51-3E4B-4624-8F2C-89E19B105261}" sibTransId="{46DBC27E-E54E-4F40-9E70-87F7C6B5010C}"/>
    <dgm:cxn modelId="{856A8C85-7FE5-436A-B30C-E07BAB2598CD}" type="presOf" srcId="{68F12C5D-A2C7-41D2-978B-1AF3072722A6}" destId="{476A0CCC-9DEF-48B6-8294-163CC36DD745}" srcOrd="0" destOrd="0" presId="urn:microsoft.com/office/officeart/2008/layout/LinedList"/>
    <dgm:cxn modelId="{68A75227-4FB7-4E22-9F73-F6490F556A36}" type="presOf" srcId="{4C35CE63-8049-4F58-9E2C-742E4D6C801A}" destId="{F3856652-430F-4B16-9747-F3161CC3804B}" srcOrd="0" destOrd="0" presId="urn:microsoft.com/office/officeart/2008/layout/LinedList"/>
    <dgm:cxn modelId="{85756696-EAB5-474B-B68E-F521F2313E91}" type="presParOf" srcId="{E350C90A-B0AB-4CDF-A209-C21ED526F30E}" destId="{256F0008-DB31-417C-AF6C-A4A0DE698A8F}" srcOrd="0" destOrd="0" presId="urn:microsoft.com/office/officeart/2008/layout/LinedList"/>
    <dgm:cxn modelId="{0867C842-F6D7-443C-951C-95335F43440D}" type="presParOf" srcId="{E350C90A-B0AB-4CDF-A209-C21ED526F30E}" destId="{4EB9A453-1352-484C-ABB8-5E2CBB005079}" srcOrd="1" destOrd="0" presId="urn:microsoft.com/office/officeart/2008/layout/LinedList"/>
    <dgm:cxn modelId="{19F23065-B2B4-495E-AAD4-C05795905612}" type="presParOf" srcId="{4EB9A453-1352-484C-ABB8-5E2CBB005079}" destId="{E71E2B69-E0AA-4EC8-B374-EBDACAD3198C}" srcOrd="0" destOrd="0" presId="urn:microsoft.com/office/officeart/2008/layout/LinedList"/>
    <dgm:cxn modelId="{437EF6B1-C35B-4409-8D2C-60D3C731DE88}" type="presParOf" srcId="{4EB9A453-1352-484C-ABB8-5E2CBB005079}" destId="{EB013F1C-1C79-4A12-B58C-EE0EEE7D479F}" srcOrd="1" destOrd="0" presId="urn:microsoft.com/office/officeart/2008/layout/LinedList"/>
    <dgm:cxn modelId="{15293589-D738-4DAC-A39B-8F5A05F2F2AE}" type="presParOf" srcId="{EB013F1C-1C79-4A12-B58C-EE0EEE7D479F}" destId="{8614EF8E-DE53-4AF0-BBF4-A200E8B6520E}" srcOrd="0" destOrd="0" presId="urn:microsoft.com/office/officeart/2008/layout/LinedList"/>
    <dgm:cxn modelId="{69C1D994-9ED6-4466-B390-0B4B62BA9872}" type="presParOf" srcId="{EB013F1C-1C79-4A12-B58C-EE0EEE7D479F}" destId="{6F5609E9-A4F9-4102-A6C9-5EBAB1ADBD1F}" srcOrd="1" destOrd="0" presId="urn:microsoft.com/office/officeart/2008/layout/LinedList"/>
    <dgm:cxn modelId="{881E5432-BE95-46F1-9098-1C80E4D1E2C3}" type="presParOf" srcId="{6F5609E9-A4F9-4102-A6C9-5EBAB1ADBD1F}" destId="{5848C5DD-6967-4649-BCBE-9C3751983074}" srcOrd="0" destOrd="0" presId="urn:microsoft.com/office/officeart/2008/layout/LinedList"/>
    <dgm:cxn modelId="{B0C462EB-2C45-436A-AA2B-1721892D9749}" type="presParOf" srcId="{6F5609E9-A4F9-4102-A6C9-5EBAB1ADBD1F}" destId="{476A0CCC-9DEF-48B6-8294-163CC36DD745}" srcOrd="1" destOrd="0" presId="urn:microsoft.com/office/officeart/2008/layout/LinedList"/>
    <dgm:cxn modelId="{C519DA07-AC02-484F-B7B3-F58AC7DF06B8}" type="presParOf" srcId="{6F5609E9-A4F9-4102-A6C9-5EBAB1ADBD1F}" destId="{FE9C8B6A-EACE-4252-A221-0AC402F54512}" srcOrd="2" destOrd="0" presId="urn:microsoft.com/office/officeart/2008/layout/LinedList"/>
    <dgm:cxn modelId="{98504047-4354-4C38-B6FD-D1CA99505C23}" type="presParOf" srcId="{EB013F1C-1C79-4A12-B58C-EE0EEE7D479F}" destId="{E81974C0-54FC-4BA9-80A3-9A15FBFA89A2}" srcOrd="2" destOrd="0" presId="urn:microsoft.com/office/officeart/2008/layout/LinedList"/>
    <dgm:cxn modelId="{30F2DB27-A2DD-466B-BC28-CB39E1284B05}" type="presParOf" srcId="{EB013F1C-1C79-4A12-B58C-EE0EEE7D479F}" destId="{F0DBCA2E-E6CC-4029-A303-F015A014E032}" srcOrd="3" destOrd="0" presId="urn:microsoft.com/office/officeart/2008/layout/LinedList"/>
    <dgm:cxn modelId="{BF451E6E-4B53-4FB2-BC88-B42FB1170A3F}" type="presParOf" srcId="{EB013F1C-1C79-4A12-B58C-EE0EEE7D479F}" destId="{CE1BC6EF-2EE0-4F27-B555-1821FEF2C05A}" srcOrd="4" destOrd="0" presId="urn:microsoft.com/office/officeart/2008/layout/LinedList"/>
    <dgm:cxn modelId="{24FB3538-2ED0-4C2C-8157-59D6758B62D8}" type="presParOf" srcId="{CE1BC6EF-2EE0-4F27-B555-1821FEF2C05A}" destId="{9F3DBD12-50E6-44CA-A879-079D0279B59E}" srcOrd="0" destOrd="0" presId="urn:microsoft.com/office/officeart/2008/layout/LinedList"/>
    <dgm:cxn modelId="{E4D6BE4C-7D02-4AF5-866A-AE0DD2B8EA22}" type="presParOf" srcId="{CE1BC6EF-2EE0-4F27-B555-1821FEF2C05A}" destId="{F3856652-430F-4B16-9747-F3161CC3804B}" srcOrd="1" destOrd="0" presId="urn:microsoft.com/office/officeart/2008/layout/LinedList"/>
    <dgm:cxn modelId="{531A2F5E-559D-47D9-AABA-F830839EB18C}" type="presParOf" srcId="{CE1BC6EF-2EE0-4F27-B555-1821FEF2C05A}" destId="{1C3F4968-EFFA-4905-B71E-52F9EA241DA8}" srcOrd="2" destOrd="0" presId="urn:microsoft.com/office/officeart/2008/layout/LinedList"/>
    <dgm:cxn modelId="{CC5BBA3E-AAD8-4EB7-8AE6-5A977A81236B}" type="presParOf" srcId="{EB013F1C-1C79-4A12-B58C-EE0EEE7D479F}" destId="{EE5997C0-3798-44CD-A4A2-CC8CED28D5C4}" srcOrd="5" destOrd="0" presId="urn:microsoft.com/office/officeart/2008/layout/LinedList"/>
    <dgm:cxn modelId="{9E021ED1-BB14-4BCA-99BF-4C6CB4BD57A8}" type="presParOf" srcId="{EB013F1C-1C79-4A12-B58C-EE0EEE7D479F}" destId="{762EA77E-6F47-43E2-9B96-50100D5DF0C9}" srcOrd="6" destOrd="0" presId="urn:microsoft.com/office/officeart/2008/layout/LinedList"/>
    <dgm:cxn modelId="{F17A4A39-59B7-4A13-805A-716D8229DEBA}" type="presParOf" srcId="{EB013F1C-1C79-4A12-B58C-EE0EEE7D479F}" destId="{377E2129-DECA-4AF5-86FA-8963EE63E239}" srcOrd="7" destOrd="0" presId="urn:microsoft.com/office/officeart/2008/layout/LinedList"/>
    <dgm:cxn modelId="{8B035BD6-9ABC-496B-81E9-A704D4EBFFDD}" type="presParOf" srcId="{377E2129-DECA-4AF5-86FA-8963EE63E239}" destId="{9C4C6121-7910-40C0-9E79-64C28BFA3995}" srcOrd="0" destOrd="0" presId="urn:microsoft.com/office/officeart/2008/layout/LinedList"/>
    <dgm:cxn modelId="{B92648F2-A736-458B-8942-7238D244949A}" type="presParOf" srcId="{377E2129-DECA-4AF5-86FA-8963EE63E239}" destId="{AD2956EA-F6B1-4ECF-85B1-6E4350BAE2EB}" srcOrd="1" destOrd="0" presId="urn:microsoft.com/office/officeart/2008/layout/LinedList"/>
    <dgm:cxn modelId="{1FE275AC-2A1B-4B88-AC77-07915A9EC158}" type="presParOf" srcId="{377E2129-DECA-4AF5-86FA-8963EE63E239}" destId="{F1BEB60B-7705-4650-9EFC-AEACC4C3F7B8}" srcOrd="2" destOrd="0" presId="urn:microsoft.com/office/officeart/2008/layout/LinedList"/>
    <dgm:cxn modelId="{6C3F7132-E0FD-4F36-B8D3-9E82C8ED4191}" type="presParOf" srcId="{EB013F1C-1C79-4A12-B58C-EE0EEE7D479F}" destId="{CC1B8747-DB25-4BDD-8884-A2AAA3036834}" srcOrd="8" destOrd="0" presId="urn:microsoft.com/office/officeart/2008/layout/LinedList"/>
    <dgm:cxn modelId="{FD738536-84EF-4112-85E3-92D40FBDA313}" type="presParOf" srcId="{EB013F1C-1C79-4A12-B58C-EE0EEE7D479F}" destId="{3D551E4D-92A0-4258-8C2B-B42261BF7E82}" srcOrd="9" destOrd="0" presId="urn:microsoft.com/office/officeart/2008/layout/LinedList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23FBFA-A9CE-4053-839D-FAD6BE74EE1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05B489-5274-4BA0-962A-8E819492997F}">
      <dgm:prSet phldrT="[Текст]" phldr="1"/>
      <dgm:spPr/>
      <dgm:t>
        <a:bodyPr/>
        <a:lstStyle/>
        <a:p>
          <a:endParaRPr lang="ru-RU" dirty="0"/>
        </a:p>
      </dgm:t>
    </dgm:pt>
    <dgm:pt modelId="{1DA9573B-9D0D-4A91-B9D1-51798FD26B0D}" type="parTrans" cxnId="{F6883694-A678-4410-BEC4-C72044141A6F}">
      <dgm:prSet/>
      <dgm:spPr/>
      <dgm:t>
        <a:bodyPr/>
        <a:lstStyle/>
        <a:p>
          <a:endParaRPr lang="ru-RU"/>
        </a:p>
      </dgm:t>
    </dgm:pt>
    <dgm:pt modelId="{3FB60C97-58BC-4DEE-B1DA-F45AE812917C}" type="sibTrans" cxnId="{F6883694-A678-4410-BEC4-C72044141A6F}">
      <dgm:prSet/>
      <dgm:spPr/>
      <dgm:t>
        <a:bodyPr/>
        <a:lstStyle/>
        <a:p>
          <a:endParaRPr lang="ru-RU"/>
        </a:p>
      </dgm:t>
    </dgm:pt>
    <dgm:pt modelId="{F8C668EA-10E7-4F97-B835-13A728172A23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2000" b="1" cap="none" spc="0" dirty="0" smtClean="0">
              <a:ln/>
              <a:solidFill>
                <a:schemeClr val="accent3"/>
              </a:solidFill>
              <a:effectLst/>
            </a:rPr>
            <a:t>создание условий для оказания качественных муниципальных услуг</a:t>
          </a:r>
          <a:endParaRPr lang="ru-RU" sz="2000" b="1" cap="none" spc="0" dirty="0">
            <a:ln/>
            <a:solidFill>
              <a:schemeClr val="accent3"/>
            </a:solidFill>
            <a:effectLst/>
          </a:endParaRPr>
        </a:p>
      </dgm:t>
    </dgm:pt>
    <dgm:pt modelId="{F8680124-15CB-4AB3-9256-474FF1AE9B4F}" type="parTrans" cxnId="{28FCCED6-26D1-4FD8-AB3F-D36B6F4D776E}">
      <dgm:prSet/>
      <dgm:spPr/>
      <dgm:t>
        <a:bodyPr/>
        <a:lstStyle/>
        <a:p>
          <a:endParaRPr lang="ru-RU"/>
        </a:p>
      </dgm:t>
    </dgm:pt>
    <dgm:pt modelId="{A914D83A-04E5-4013-B4E8-02E5C207812F}" type="sibTrans" cxnId="{28FCCED6-26D1-4FD8-AB3F-D36B6F4D776E}">
      <dgm:prSet/>
      <dgm:spPr/>
      <dgm:t>
        <a:bodyPr/>
        <a:lstStyle/>
        <a:p>
          <a:endParaRPr lang="ru-RU"/>
        </a:p>
      </dgm:t>
    </dgm:pt>
    <dgm:pt modelId="{04A69193-97BC-4D69-A45B-406DD094A1BD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2000" b="1" cap="none" spc="0" dirty="0" smtClean="0">
              <a:ln/>
              <a:solidFill>
                <a:schemeClr val="accent3"/>
              </a:solidFill>
              <a:effectLst/>
            </a:rPr>
            <a:t>совершенствование межбюджетных отношений</a:t>
          </a:r>
          <a:endParaRPr lang="ru-RU" sz="3700" b="1" cap="none" spc="0" dirty="0">
            <a:ln/>
            <a:solidFill>
              <a:schemeClr val="accent3"/>
            </a:solidFill>
            <a:effectLst/>
          </a:endParaRPr>
        </a:p>
      </dgm:t>
    </dgm:pt>
    <dgm:pt modelId="{C36F0E2B-4181-4FA0-99A3-322FD05AA62D}" type="parTrans" cxnId="{47D27786-C0C8-48EE-A862-B615B71D659E}">
      <dgm:prSet/>
      <dgm:spPr/>
      <dgm:t>
        <a:bodyPr/>
        <a:lstStyle/>
        <a:p>
          <a:endParaRPr lang="ru-RU"/>
        </a:p>
      </dgm:t>
    </dgm:pt>
    <dgm:pt modelId="{C104F927-E9CA-478D-9D25-955F5B075853}" type="sibTrans" cxnId="{47D27786-C0C8-48EE-A862-B615B71D659E}">
      <dgm:prSet/>
      <dgm:spPr/>
      <dgm:t>
        <a:bodyPr/>
        <a:lstStyle/>
        <a:p>
          <a:endParaRPr lang="ru-RU"/>
        </a:p>
      </dgm:t>
    </dgm:pt>
    <dgm:pt modelId="{3AE4036E-B8FE-4F98-A81B-363D85D5F686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2000" b="1" cap="none" spc="0" dirty="0" smtClean="0">
              <a:ln/>
              <a:solidFill>
                <a:schemeClr val="accent3"/>
              </a:solidFill>
              <a:effectLst/>
            </a:rPr>
            <a:t>обеспечение прозрачности и открытости бюджетного процесса.</a:t>
          </a:r>
        </a:p>
        <a:p>
          <a:endParaRPr lang="ru-RU" sz="2000" dirty="0"/>
        </a:p>
      </dgm:t>
    </dgm:pt>
    <dgm:pt modelId="{62AE7E35-CFD5-4186-9757-44059C0B503B}" type="parTrans" cxnId="{D8A56BCD-51CA-4A6A-98AD-AE4989DCAE8D}">
      <dgm:prSet/>
      <dgm:spPr/>
      <dgm:t>
        <a:bodyPr/>
        <a:lstStyle/>
        <a:p>
          <a:endParaRPr lang="ru-RU"/>
        </a:p>
      </dgm:t>
    </dgm:pt>
    <dgm:pt modelId="{715B1919-38D2-4A06-959B-C5CADE001FD3}" type="sibTrans" cxnId="{D8A56BCD-51CA-4A6A-98AD-AE4989DCAE8D}">
      <dgm:prSet/>
      <dgm:spPr/>
      <dgm:t>
        <a:bodyPr/>
        <a:lstStyle/>
        <a:p>
          <a:endParaRPr lang="ru-RU"/>
        </a:p>
      </dgm:t>
    </dgm:pt>
    <dgm:pt modelId="{FCEC53FD-0077-4BF8-86B3-148443A3CDE3}" type="pres">
      <dgm:prSet presAssocID="{D223FBFA-A9CE-4053-839D-FAD6BE74EE1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20D0914-AF97-42AD-89D8-CD55C7E2422C}" type="pres">
      <dgm:prSet presAssocID="{A305B489-5274-4BA0-962A-8E819492997F}" presName="thickLine" presStyleLbl="alignNode1" presStyleIdx="0" presStyleCnt="1"/>
      <dgm:spPr/>
    </dgm:pt>
    <dgm:pt modelId="{6D2591DD-459E-47C6-97BF-E9438873CE79}" type="pres">
      <dgm:prSet presAssocID="{A305B489-5274-4BA0-962A-8E819492997F}" presName="horz1" presStyleCnt="0"/>
      <dgm:spPr/>
    </dgm:pt>
    <dgm:pt modelId="{A48454E4-BDF1-4970-B374-CD464D8A350E}" type="pres">
      <dgm:prSet presAssocID="{A305B489-5274-4BA0-962A-8E819492997F}" presName="tx1" presStyleLbl="revTx" presStyleIdx="0" presStyleCnt="4"/>
      <dgm:spPr/>
      <dgm:t>
        <a:bodyPr/>
        <a:lstStyle/>
        <a:p>
          <a:endParaRPr lang="ru-RU"/>
        </a:p>
      </dgm:t>
    </dgm:pt>
    <dgm:pt modelId="{40845755-E06E-42F3-9276-900EE4E7EDBE}" type="pres">
      <dgm:prSet presAssocID="{A305B489-5274-4BA0-962A-8E819492997F}" presName="vert1" presStyleCnt="0"/>
      <dgm:spPr/>
    </dgm:pt>
    <dgm:pt modelId="{227E8EA8-35F2-4ABC-94EA-718F6868A5A9}" type="pres">
      <dgm:prSet presAssocID="{F8C668EA-10E7-4F97-B835-13A728172A23}" presName="vertSpace2a" presStyleCnt="0"/>
      <dgm:spPr/>
    </dgm:pt>
    <dgm:pt modelId="{60AA9292-88D4-4CBC-886F-BE3BD6970EFC}" type="pres">
      <dgm:prSet presAssocID="{F8C668EA-10E7-4F97-B835-13A728172A23}" presName="horz2" presStyleCnt="0"/>
      <dgm:spPr/>
    </dgm:pt>
    <dgm:pt modelId="{C7E69B9C-0A6E-4470-B76D-590F985F267E}" type="pres">
      <dgm:prSet presAssocID="{F8C668EA-10E7-4F97-B835-13A728172A23}" presName="horzSpace2" presStyleCnt="0"/>
      <dgm:spPr/>
    </dgm:pt>
    <dgm:pt modelId="{5D819D1F-3DDB-4027-8968-E8DACE234C8F}" type="pres">
      <dgm:prSet presAssocID="{F8C668EA-10E7-4F97-B835-13A728172A23}" presName="tx2" presStyleLbl="revTx" presStyleIdx="1" presStyleCnt="4" custScaleY="56791"/>
      <dgm:spPr/>
      <dgm:t>
        <a:bodyPr/>
        <a:lstStyle/>
        <a:p>
          <a:endParaRPr lang="ru-RU"/>
        </a:p>
      </dgm:t>
    </dgm:pt>
    <dgm:pt modelId="{37BA7168-1872-4527-8068-08F62678C653}" type="pres">
      <dgm:prSet presAssocID="{F8C668EA-10E7-4F97-B835-13A728172A23}" presName="vert2" presStyleCnt="0"/>
      <dgm:spPr/>
    </dgm:pt>
    <dgm:pt modelId="{CCC1E173-2E74-4DB6-B0EB-DFB1A4D1841D}" type="pres">
      <dgm:prSet presAssocID="{F8C668EA-10E7-4F97-B835-13A728172A23}" presName="thinLine2b" presStyleLbl="callout" presStyleIdx="0" presStyleCnt="3"/>
      <dgm:spPr/>
    </dgm:pt>
    <dgm:pt modelId="{34E519EF-AB17-4947-8DF5-937664780A53}" type="pres">
      <dgm:prSet presAssocID="{F8C668EA-10E7-4F97-B835-13A728172A23}" presName="vertSpace2b" presStyleCnt="0"/>
      <dgm:spPr/>
    </dgm:pt>
    <dgm:pt modelId="{FC68EA4C-4B72-4201-BB1A-E5DF216274A3}" type="pres">
      <dgm:prSet presAssocID="{04A69193-97BC-4D69-A45B-406DD094A1BD}" presName="horz2" presStyleCnt="0"/>
      <dgm:spPr/>
    </dgm:pt>
    <dgm:pt modelId="{2F3A7D5C-A42C-423F-9F78-9DEB5157AB47}" type="pres">
      <dgm:prSet presAssocID="{04A69193-97BC-4D69-A45B-406DD094A1BD}" presName="horzSpace2" presStyleCnt="0"/>
      <dgm:spPr/>
    </dgm:pt>
    <dgm:pt modelId="{BCB21FB4-47F7-4189-B312-8537E71337AB}" type="pres">
      <dgm:prSet presAssocID="{04A69193-97BC-4D69-A45B-406DD094A1BD}" presName="tx2" presStyleLbl="revTx" presStyleIdx="2" presStyleCnt="4" custScaleY="40297"/>
      <dgm:spPr/>
      <dgm:t>
        <a:bodyPr/>
        <a:lstStyle/>
        <a:p>
          <a:endParaRPr lang="ru-RU"/>
        </a:p>
      </dgm:t>
    </dgm:pt>
    <dgm:pt modelId="{C305E8DE-9E3F-44E4-AC23-B1805173DDF3}" type="pres">
      <dgm:prSet presAssocID="{04A69193-97BC-4D69-A45B-406DD094A1BD}" presName="vert2" presStyleCnt="0"/>
      <dgm:spPr/>
    </dgm:pt>
    <dgm:pt modelId="{72C039D0-1DD8-4E1E-BCD9-454B8DC96BFD}" type="pres">
      <dgm:prSet presAssocID="{04A69193-97BC-4D69-A45B-406DD094A1BD}" presName="thinLine2b" presStyleLbl="callout" presStyleIdx="1" presStyleCnt="3"/>
      <dgm:spPr/>
    </dgm:pt>
    <dgm:pt modelId="{6464F5C6-D432-4C5F-B8E2-5E4DEE3FEC5D}" type="pres">
      <dgm:prSet presAssocID="{04A69193-97BC-4D69-A45B-406DD094A1BD}" presName="vertSpace2b" presStyleCnt="0"/>
      <dgm:spPr/>
    </dgm:pt>
    <dgm:pt modelId="{DE58FD84-9C03-4365-8BF4-C5E1EAE37068}" type="pres">
      <dgm:prSet presAssocID="{3AE4036E-B8FE-4F98-A81B-363D85D5F686}" presName="horz2" presStyleCnt="0"/>
      <dgm:spPr/>
    </dgm:pt>
    <dgm:pt modelId="{C5F3302C-F98B-45C4-A303-6E92B6489EA0}" type="pres">
      <dgm:prSet presAssocID="{3AE4036E-B8FE-4F98-A81B-363D85D5F686}" presName="horzSpace2" presStyleCnt="0"/>
      <dgm:spPr/>
    </dgm:pt>
    <dgm:pt modelId="{60249D18-DED7-4C28-BCA5-08D9CDDFC26E}" type="pres">
      <dgm:prSet presAssocID="{3AE4036E-B8FE-4F98-A81B-363D85D5F686}" presName="tx2" presStyleLbl="revTx" presStyleIdx="3" presStyleCnt="4" custScaleY="51109"/>
      <dgm:spPr/>
      <dgm:t>
        <a:bodyPr/>
        <a:lstStyle/>
        <a:p>
          <a:endParaRPr lang="ru-RU"/>
        </a:p>
      </dgm:t>
    </dgm:pt>
    <dgm:pt modelId="{32B5C611-393A-4736-8F7C-836FAF6B8D59}" type="pres">
      <dgm:prSet presAssocID="{3AE4036E-B8FE-4F98-A81B-363D85D5F686}" presName="vert2" presStyleCnt="0"/>
      <dgm:spPr/>
    </dgm:pt>
    <dgm:pt modelId="{CFC70151-27DD-4D3D-B665-8D9B5C7C4A41}" type="pres">
      <dgm:prSet presAssocID="{3AE4036E-B8FE-4F98-A81B-363D85D5F686}" presName="thinLine2b" presStyleLbl="callout" presStyleIdx="2" presStyleCnt="3"/>
      <dgm:spPr/>
    </dgm:pt>
    <dgm:pt modelId="{5CB60B14-6731-4254-BE98-05E5A90F6557}" type="pres">
      <dgm:prSet presAssocID="{3AE4036E-B8FE-4F98-A81B-363D85D5F686}" presName="vertSpace2b" presStyleCnt="0"/>
      <dgm:spPr/>
    </dgm:pt>
  </dgm:ptLst>
  <dgm:cxnLst>
    <dgm:cxn modelId="{47D27786-C0C8-48EE-A862-B615B71D659E}" srcId="{A305B489-5274-4BA0-962A-8E819492997F}" destId="{04A69193-97BC-4D69-A45B-406DD094A1BD}" srcOrd="1" destOrd="0" parTransId="{C36F0E2B-4181-4FA0-99A3-322FD05AA62D}" sibTransId="{C104F927-E9CA-478D-9D25-955F5B075853}"/>
    <dgm:cxn modelId="{3C232B54-8FD1-44D7-B5A8-960E25121712}" type="presOf" srcId="{04A69193-97BC-4D69-A45B-406DD094A1BD}" destId="{BCB21FB4-47F7-4189-B312-8537E71337AB}" srcOrd="0" destOrd="0" presId="urn:microsoft.com/office/officeart/2008/layout/LinedList"/>
    <dgm:cxn modelId="{F6883694-A678-4410-BEC4-C72044141A6F}" srcId="{D223FBFA-A9CE-4053-839D-FAD6BE74EE12}" destId="{A305B489-5274-4BA0-962A-8E819492997F}" srcOrd="0" destOrd="0" parTransId="{1DA9573B-9D0D-4A91-B9D1-51798FD26B0D}" sibTransId="{3FB60C97-58BC-4DEE-B1DA-F45AE812917C}"/>
    <dgm:cxn modelId="{28FCCED6-26D1-4FD8-AB3F-D36B6F4D776E}" srcId="{A305B489-5274-4BA0-962A-8E819492997F}" destId="{F8C668EA-10E7-4F97-B835-13A728172A23}" srcOrd="0" destOrd="0" parTransId="{F8680124-15CB-4AB3-9256-474FF1AE9B4F}" sibTransId="{A914D83A-04E5-4013-B4E8-02E5C207812F}"/>
    <dgm:cxn modelId="{4C82CDA4-4794-4D0E-A1DE-E83B11A9A8C1}" type="presOf" srcId="{A305B489-5274-4BA0-962A-8E819492997F}" destId="{A48454E4-BDF1-4970-B374-CD464D8A350E}" srcOrd="0" destOrd="0" presId="urn:microsoft.com/office/officeart/2008/layout/LinedList"/>
    <dgm:cxn modelId="{A1451A0D-571F-4D0B-B346-800FB184E59C}" type="presOf" srcId="{D223FBFA-A9CE-4053-839D-FAD6BE74EE12}" destId="{FCEC53FD-0077-4BF8-86B3-148443A3CDE3}" srcOrd="0" destOrd="0" presId="urn:microsoft.com/office/officeart/2008/layout/LinedList"/>
    <dgm:cxn modelId="{A1D5E49E-598E-4929-A08A-9098F3A39A22}" type="presOf" srcId="{3AE4036E-B8FE-4F98-A81B-363D85D5F686}" destId="{60249D18-DED7-4C28-BCA5-08D9CDDFC26E}" srcOrd="0" destOrd="0" presId="urn:microsoft.com/office/officeart/2008/layout/LinedList"/>
    <dgm:cxn modelId="{D8A56BCD-51CA-4A6A-98AD-AE4989DCAE8D}" srcId="{A305B489-5274-4BA0-962A-8E819492997F}" destId="{3AE4036E-B8FE-4F98-A81B-363D85D5F686}" srcOrd="2" destOrd="0" parTransId="{62AE7E35-CFD5-4186-9757-44059C0B503B}" sibTransId="{715B1919-38D2-4A06-959B-C5CADE001FD3}"/>
    <dgm:cxn modelId="{75868151-6EC9-4AC3-AFCC-4407EC184D02}" type="presOf" srcId="{F8C668EA-10E7-4F97-B835-13A728172A23}" destId="{5D819D1F-3DDB-4027-8968-E8DACE234C8F}" srcOrd="0" destOrd="0" presId="urn:microsoft.com/office/officeart/2008/layout/LinedList"/>
    <dgm:cxn modelId="{88E8359F-A63E-4A9D-8F5A-ADF60AE7244B}" type="presParOf" srcId="{FCEC53FD-0077-4BF8-86B3-148443A3CDE3}" destId="{120D0914-AF97-42AD-89D8-CD55C7E2422C}" srcOrd="0" destOrd="0" presId="urn:microsoft.com/office/officeart/2008/layout/LinedList"/>
    <dgm:cxn modelId="{177029B8-65C3-4CAB-9189-CC2EDDF9B3F1}" type="presParOf" srcId="{FCEC53FD-0077-4BF8-86B3-148443A3CDE3}" destId="{6D2591DD-459E-47C6-97BF-E9438873CE79}" srcOrd="1" destOrd="0" presId="urn:microsoft.com/office/officeart/2008/layout/LinedList"/>
    <dgm:cxn modelId="{97FB5D7F-0094-4F82-92B6-F9165EFB7F0C}" type="presParOf" srcId="{6D2591DD-459E-47C6-97BF-E9438873CE79}" destId="{A48454E4-BDF1-4970-B374-CD464D8A350E}" srcOrd="0" destOrd="0" presId="urn:microsoft.com/office/officeart/2008/layout/LinedList"/>
    <dgm:cxn modelId="{7F252C97-9D7E-4C6F-8CC4-CED2F24D5060}" type="presParOf" srcId="{6D2591DD-459E-47C6-97BF-E9438873CE79}" destId="{40845755-E06E-42F3-9276-900EE4E7EDBE}" srcOrd="1" destOrd="0" presId="urn:microsoft.com/office/officeart/2008/layout/LinedList"/>
    <dgm:cxn modelId="{5B3BF890-AA69-47A8-936A-9A26A7F09ABE}" type="presParOf" srcId="{40845755-E06E-42F3-9276-900EE4E7EDBE}" destId="{227E8EA8-35F2-4ABC-94EA-718F6868A5A9}" srcOrd="0" destOrd="0" presId="urn:microsoft.com/office/officeart/2008/layout/LinedList"/>
    <dgm:cxn modelId="{5834F506-6D1D-4016-B243-24933DDDC078}" type="presParOf" srcId="{40845755-E06E-42F3-9276-900EE4E7EDBE}" destId="{60AA9292-88D4-4CBC-886F-BE3BD6970EFC}" srcOrd="1" destOrd="0" presId="urn:microsoft.com/office/officeart/2008/layout/LinedList"/>
    <dgm:cxn modelId="{E8581C7C-7088-410D-B6B3-BFA6E94EDD6B}" type="presParOf" srcId="{60AA9292-88D4-4CBC-886F-BE3BD6970EFC}" destId="{C7E69B9C-0A6E-4470-B76D-590F985F267E}" srcOrd="0" destOrd="0" presId="urn:microsoft.com/office/officeart/2008/layout/LinedList"/>
    <dgm:cxn modelId="{DBD7EE92-9765-44F6-B055-858F6DDFC6D0}" type="presParOf" srcId="{60AA9292-88D4-4CBC-886F-BE3BD6970EFC}" destId="{5D819D1F-3DDB-4027-8968-E8DACE234C8F}" srcOrd="1" destOrd="0" presId="urn:microsoft.com/office/officeart/2008/layout/LinedList"/>
    <dgm:cxn modelId="{C8095D10-0446-4FDA-95AA-F297DD590D57}" type="presParOf" srcId="{60AA9292-88D4-4CBC-886F-BE3BD6970EFC}" destId="{37BA7168-1872-4527-8068-08F62678C653}" srcOrd="2" destOrd="0" presId="urn:microsoft.com/office/officeart/2008/layout/LinedList"/>
    <dgm:cxn modelId="{AD0DCCFD-0C33-4231-B003-D6A6683755C2}" type="presParOf" srcId="{40845755-E06E-42F3-9276-900EE4E7EDBE}" destId="{CCC1E173-2E74-4DB6-B0EB-DFB1A4D1841D}" srcOrd="2" destOrd="0" presId="urn:microsoft.com/office/officeart/2008/layout/LinedList"/>
    <dgm:cxn modelId="{69FC0698-637F-4E94-963E-40F210956BCD}" type="presParOf" srcId="{40845755-E06E-42F3-9276-900EE4E7EDBE}" destId="{34E519EF-AB17-4947-8DF5-937664780A53}" srcOrd="3" destOrd="0" presId="urn:microsoft.com/office/officeart/2008/layout/LinedList"/>
    <dgm:cxn modelId="{790A2719-3958-4FA6-B882-AA1322861DD7}" type="presParOf" srcId="{40845755-E06E-42F3-9276-900EE4E7EDBE}" destId="{FC68EA4C-4B72-4201-BB1A-E5DF216274A3}" srcOrd="4" destOrd="0" presId="urn:microsoft.com/office/officeart/2008/layout/LinedList"/>
    <dgm:cxn modelId="{A11B529A-834B-4486-B630-3142AADA3CD8}" type="presParOf" srcId="{FC68EA4C-4B72-4201-BB1A-E5DF216274A3}" destId="{2F3A7D5C-A42C-423F-9F78-9DEB5157AB47}" srcOrd="0" destOrd="0" presId="urn:microsoft.com/office/officeart/2008/layout/LinedList"/>
    <dgm:cxn modelId="{25F710F9-C20E-4526-8140-2751B05C0550}" type="presParOf" srcId="{FC68EA4C-4B72-4201-BB1A-E5DF216274A3}" destId="{BCB21FB4-47F7-4189-B312-8537E71337AB}" srcOrd="1" destOrd="0" presId="urn:microsoft.com/office/officeart/2008/layout/LinedList"/>
    <dgm:cxn modelId="{0D8F4B07-18AC-4315-AE3C-C85ACD7320CC}" type="presParOf" srcId="{FC68EA4C-4B72-4201-BB1A-E5DF216274A3}" destId="{C305E8DE-9E3F-44E4-AC23-B1805173DDF3}" srcOrd="2" destOrd="0" presId="urn:microsoft.com/office/officeart/2008/layout/LinedList"/>
    <dgm:cxn modelId="{73E3F67B-E061-4958-A358-6DC7B2746CD2}" type="presParOf" srcId="{40845755-E06E-42F3-9276-900EE4E7EDBE}" destId="{72C039D0-1DD8-4E1E-BCD9-454B8DC96BFD}" srcOrd="5" destOrd="0" presId="urn:microsoft.com/office/officeart/2008/layout/LinedList"/>
    <dgm:cxn modelId="{68C7F747-D403-4D72-BE30-BC7C9A2E5A9B}" type="presParOf" srcId="{40845755-E06E-42F3-9276-900EE4E7EDBE}" destId="{6464F5C6-D432-4C5F-B8E2-5E4DEE3FEC5D}" srcOrd="6" destOrd="0" presId="urn:microsoft.com/office/officeart/2008/layout/LinedList"/>
    <dgm:cxn modelId="{2FC3158B-7B75-4DA3-AD97-599DB5611A7C}" type="presParOf" srcId="{40845755-E06E-42F3-9276-900EE4E7EDBE}" destId="{DE58FD84-9C03-4365-8BF4-C5E1EAE37068}" srcOrd="7" destOrd="0" presId="urn:microsoft.com/office/officeart/2008/layout/LinedList"/>
    <dgm:cxn modelId="{35D1582C-7B15-4E72-BF3E-2D1DFBB2DD93}" type="presParOf" srcId="{DE58FD84-9C03-4365-8BF4-C5E1EAE37068}" destId="{C5F3302C-F98B-45C4-A303-6E92B6489EA0}" srcOrd="0" destOrd="0" presId="urn:microsoft.com/office/officeart/2008/layout/LinedList"/>
    <dgm:cxn modelId="{E21D0DD0-8FE4-4367-9569-E9FCAC465F20}" type="presParOf" srcId="{DE58FD84-9C03-4365-8BF4-C5E1EAE37068}" destId="{60249D18-DED7-4C28-BCA5-08D9CDDFC26E}" srcOrd="1" destOrd="0" presId="urn:microsoft.com/office/officeart/2008/layout/LinedList"/>
    <dgm:cxn modelId="{4E90DD6D-C311-4ED9-ABD8-A318A2F5A934}" type="presParOf" srcId="{DE58FD84-9C03-4365-8BF4-C5E1EAE37068}" destId="{32B5C611-393A-4736-8F7C-836FAF6B8D59}" srcOrd="2" destOrd="0" presId="urn:microsoft.com/office/officeart/2008/layout/LinedList"/>
    <dgm:cxn modelId="{8001347D-D62E-4361-A145-404BE5E2C916}" type="presParOf" srcId="{40845755-E06E-42F3-9276-900EE4E7EDBE}" destId="{CFC70151-27DD-4D3D-B665-8D9B5C7C4A41}" srcOrd="8" destOrd="0" presId="urn:microsoft.com/office/officeart/2008/layout/LinedList"/>
    <dgm:cxn modelId="{3A20EB34-E134-4CE3-A0D3-5228C13FC723}" type="presParOf" srcId="{40845755-E06E-42F3-9276-900EE4E7EDBE}" destId="{5CB60B14-6731-4254-BE98-05E5A90F6557}" srcOrd="9" destOrd="0" presId="urn:microsoft.com/office/officeart/2008/layout/LinedList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58EC9B-2F8B-4996-96FC-2018B9B0F9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C9DAF5-E3E7-4762-BFBC-B982D7B75581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4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Функционирование высшего должностного лица субъекта Российской Федерации и муниципального образования: </a:t>
          </a:r>
          <a:r>
            <a:rPr lang="ru-RU" sz="14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1710,0тыс</a:t>
          </a:r>
          <a:r>
            <a:rPr lang="ru-RU" sz="14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. руб</a:t>
          </a:r>
          <a:r>
            <a:rPr lang="ru-RU" sz="1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.</a:t>
          </a:r>
          <a:endParaRPr lang="ru-RU" sz="14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27DB33B-B3D3-4BD9-B258-8F5B7D72161D}" type="parTrans" cxnId="{9FB590FD-6099-4B50-84FC-D9A52C68AA31}">
      <dgm:prSet/>
      <dgm:spPr/>
      <dgm:t>
        <a:bodyPr/>
        <a:lstStyle/>
        <a:p>
          <a:endParaRPr lang="ru-RU"/>
        </a:p>
      </dgm:t>
    </dgm:pt>
    <dgm:pt modelId="{F2B03FA8-F494-4685-BF6E-5E929803742D}" type="sibTrans" cxnId="{9FB590FD-6099-4B50-84FC-D9A52C68AA31}">
      <dgm:prSet/>
      <dgm:spPr/>
      <dgm:t>
        <a:bodyPr/>
        <a:lstStyle/>
        <a:p>
          <a:endParaRPr lang="ru-RU"/>
        </a:p>
      </dgm:t>
    </dgm:pt>
    <dgm:pt modelId="{11351274-5A6A-401B-BE20-42EB626AA5C4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400" i="1" dirty="0" smtClean="0">
              <a:ln>
                <a:solidFill>
                  <a:schemeClr val="accent6">
                    <a:lumMod val="75000"/>
                  </a:schemeClr>
                </a:solidFill>
              </a:ln>
            </a:rPr>
            <a:t>Резервный фонд администрации </a:t>
          </a:r>
          <a:r>
            <a:rPr lang="ru-RU" sz="1400" i="1" dirty="0" smtClean="0">
              <a:ln>
                <a:solidFill>
                  <a:schemeClr val="accent6">
                    <a:lumMod val="75000"/>
                  </a:schemeClr>
                </a:solidFill>
              </a:ln>
            </a:rPr>
            <a:t>20,0 </a:t>
          </a:r>
          <a:r>
            <a:rPr lang="ru-RU" sz="1400" i="1" dirty="0" smtClean="0">
              <a:ln>
                <a:solidFill>
                  <a:schemeClr val="accent6">
                    <a:lumMod val="75000"/>
                  </a:schemeClr>
                </a:solidFill>
              </a:ln>
            </a:rPr>
            <a:t>тыс.руб</a:t>
          </a:r>
          <a:r>
            <a:rPr lang="ru-RU" sz="1400" i="1" dirty="0" smtClean="0"/>
            <a:t>.</a:t>
          </a:r>
          <a:endParaRPr lang="ru-RU" sz="1400" i="1" dirty="0"/>
        </a:p>
      </dgm:t>
    </dgm:pt>
    <dgm:pt modelId="{109A464A-0948-47BE-8880-0933D299483B}" type="parTrans" cxnId="{FE2BDB31-3C2E-4BCB-B2AC-AED11A4D9A8C}">
      <dgm:prSet/>
      <dgm:spPr/>
      <dgm:t>
        <a:bodyPr/>
        <a:lstStyle/>
        <a:p>
          <a:endParaRPr lang="ru-RU"/>
        </a:p>
      </dgm:t>
    </dgm:pt>
    <dgm:pt modelId="{9E0E3775-463C-4C4C-8E20-9BFA2F2765DF}" type="sibTrans" cxnId="{FE2BDB31-3C2E-4BCB-B2AC-AED11A4D9A8C}">
      <dgm:prSet/>
      <dgm:spPr/>
      <dgm:t>
        <a:bodyPr/>
        <a:lstStyle/>
        <a:p>
          <a:endParaRPr lang="ru-RU"/>
        </a:p>
      </dgm:t>
    </dgm:pt>
    <dgm:pt modelId="{9068094C-8984-47BD-BBB2-6159D7EEA2B0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4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Функционирование центрального аппарата муниципального образования: </a:t>
          </a:r>
          <a:r>
            <a:rPr lang="ru-RU" sz="14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9221,3тыс</a:t>
          </a:r>
          <a:r>
            <a:rPr lang="ru-RU" sz="14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. руб</a:t>
          </a:r>
          <a:r>
            <a:rPr lang="ru-RU" sz="16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.</a:t>
          </a:r>
          <a:endParaRPr lang="ru-RU" sz="16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FA41900-4CCF-47D3-863C-2CB7295A32FE}" type="parTrans" cxnId="{F6B39645-EFF9-4563-9440-E12D5A789735}">
      <dgm:prSet/>
      <dgm:spPr/>
      <dgm:t>
        <a:bodyPr/>
        <a:lstStyle/>
        <a:p>
          <a:endParaRPr lang="ru-RU"/>
        </a:p>
      </dgm:t>
    </dgm:pt>
    <dgm:pt modelId="{F32F486F-F5DD-4F52-B877-FB573DD94C3B}" type="sibTrans" cxnId="{F6B39645-EFF9-4563-9440-E12D5A789735}">
      <dgm:prSet/>
      <dgm:spPr/>
      <dgm:t>
        <a:bodyPr/>
        <a:lstStyle/>
        <a:p>
          <a:endParaRPr lang="ru-RU"/>
        </a:p>
      </dgm:t>
    </dgm:pt>
    <dgm:pt modelId="{775F3AF5-3EEA-4ED0-8699-FA6C530774B8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4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Функционирование (законодательных) представительных органов </a:t>
          </a:r>
          <a:r>
            <a:rPr lang="ru-RU" sz="14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1710,0тыс</a:t>
          </a:r>
          <a:r>
            <a:rPr lang="ru-RU" sz="14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. руб.</a:t>
          </a:r>
          <a:endParaRPr lang="ru-RU" sz="14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ACED5C5-5ED6-43DB-A3CF-4905AACDFEC5}" type="sibTrans" cxnId="{58E38A92-4A26-4C91-BA65-A0C3FD700127}">
      <dgm:prSet/>
      <dgm:spPr/>
      <dgm:t>
        <a:bodyPr/>
        <a:lstStyle/>
        <a:p>
          <a:endParaRPr lang="ru-RU"/>
        </a:p>
      </dgm:t>
    </dgm:pt>
    <dgm:pt modelId="{4BC3A4E9-39A5-474D-AFE1-C747D0F98370}" type="parTrans" cxnId="{58E38A92-4A26-4C91-BA65-A0C3FD700127}">
      <dgm:prSet/>
      <dgm:spPr/>
      <dgm:t>
        <a:bodyPr/>
        <a:lstStyle/>
        <a:p>
          <a:endParaRPr lang="ru-RU"/>
        </a:p>
      </dgm:t>
    </dgm:pt>
    <dgm:pt modelId="{24F16CB9-010F-43E8-9A44-08D6F23A36F8}" type="pres">
      <dgm:prSet presAssocID="{AB58EC9B-2F8B-4996-96FC-2018B9B0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62739E-AAC9-43BA-8884-C147E7F04B6D}" type="pres">
      <dgm:prSet presAssocID="{B6C9DAF5-E3E7-4762-BFBC-B982D7B75581}" presName="parentLin" presStyleCnt="0"/>
      <dgm:spPr/>
    </dgm:pt>
    <dgm:pt modelId="{BCD8609A-4F84-481A-A67A-CC599A2AECA1}" type="pres">
      <dgm:prSet presAssocID="{B6C9DAF5-E3E7-4762-BFBC-B982D7B7558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2C4BFD5-6078-4258-A9EF-17C256CE9390}" type="pres">
      <dgm:prSet presAssocID="{B6C9DAF5-E3E7-4762-BFBC-B982D7B75581}" presName="parentText" presStyleLbl="node1" presStyleIdx="0" presStyleCnt="4" custScaleX="141231" custScaleY="180401" custLinFactNeighborX="-61354" custLinFactNeighborY="41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DFC5C-4A4F-4575-B253-EEAF717FCDBA}" type="pres">
      <dgm:prSet presAssocID="{B6C9DAF5-E3E7-4762-BFBC-B982D7B75581}" presName="negativeSpace" presStyleCnt="0"/>
      <dgm:spPr/>
    </dgm:pt>
    <dgm:pt modelId="{CDC3218D-C046-4532-BF84-987CC350A4A2}" type="pres">
      <dgm:prSet presAssocID="{B6C9DAF5-E3E7-4762-BFBC-B982D7B75581}" presName="childText" presStyleLbl="conFgAcc1" presStyleIdx="0" presStyleCnt="4">
        <dgm:presLayoutVars>
          <dgm:bulletEnabled val="1"/>
        </dgm:presLayoutVars>
      </dgm:prSet>
      <dgm:spPr/>
    </dgm:pt>
    <dgm:pt modelId="{D29DF3A4-A81A-4436-ADC9-6B7D9B055323}" type="pres">
      <dgm:prSet presAssocID="{F2B03FA8-F494-4685-BF6E-5E929803742D}" presName="spaceBetweenRectangles" presStyleCnt="0"/>
      <dgm:spPr/>
    </dgm:pt>
    <dgm:pt modelId="{84EF9FF6-D21C-4E5A-A2E5-54118F9C4CAD}" type="pres">
      <dgm:prSet presAssocID="{9068094C-8984-47BD-BBB2-6159D7EEA2B0}" presName="parentLin" presStyleCnt="0"/>
      <dgm:spPr/>
    </dgm:pt>
    <dgm:pt modelId="{46F7E548-6399-4ED1-9BA0-0D0708E7191B}" type="pres">
      <dgm:prSet presAssocID="{9068094C-8984-47BD-BBB2-6159D7EEA2B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0329969-FDFC-4706-B700-0C765C69C65C}" type="pres">
      <dgm:prSet presAssocID="{9068094C-8984-47BD-BBB2-6159D7EEA2B0}" presName="parentText" presStyleLbl="node1" presStyleIdx="1" presStyleCnt="4" custScaleX="142857" custScaleY="280864" custLinFactNeighborX="-60958" custLinFactNeighborY="24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5AA8C-502A-4EAB-AE10-B3FADEAC2415}" type="pres">
      <dgm:prSet presAssocID="{9068094C-8984-47BD-BBB2-6159D7EEA2B0}" presName="negativeSpace" presStyleCnt="0"/>
      <dgm:spPr/>
    </dgm:pt>
    <dgm:pt modelId="{C3251555-DEFB-4C97-BCB2-45484E72B766}" type="pres">
      <dgm:prSet presAssocID="{9068094C-8984-47BD-BBB2-6159D7EEA2B0}" presName="childText" presStyleLbl="conFgAcc1" presStyleIdx="1" presStyleCnt="4">
        <dgm:presLayoutVars>
          <dgm:bulletEnabled val="1"/>
        </dgm:presLayoutVars>
      </dgm:prSet>
      <dgm:spPr/>
    </dgm:pt>
    <dgm:pt modelId="{C1E9277C-7853-4E36-A596-CB4E08848D20}" type="pres">
      <dgm:prSet presAssocID="{F32F486F-F5DD-4F52-B877-FB573DD94C3B}" presName="spaceBetweenRectangles" presStyleCnt="0"/>
      <dgm:spPr/>
    </dgm:pt>
    <dgm:pt modelId="{1C0D5FC7-7984-4E8F-BE2B-824DB71A8A31}" type="pres">
      <dgm:prSet presAssocID="{775F3AF5-3EEA-4ED0-8699-FA6C530774B8}" presName="parentLin" presStyleCnt="0"/>
      <dgm:spPr/>
    </dgm:pt>
    <dgm:pt modelId="{8D7B0B3F-1A37-4F0E-93D5-1DF03FAD1D87}" type="pres">
      <dgm:prSet presAssocID="{775F3AF5-3EEA-4ED0-8699-FA6C530774B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EB10185-C6B3-4C14-84CA-239E7B0231A5}" type="pres">
      <dgm:prSet presAssocID="{775F3AF5-3EEA-4ED0-8699-FA6C530774B8}" presName="parentText" presStyleLbl="node1" presStyleIdx="2" presStyleCnt="4" custScaleX="142857" custScaleY="306426" custLinFactNeighborX="-60958" custLinFactNeighborY="-458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D7797-DA28-431E-8C89-334D67C2FB35}" type="pres">
      <dgm:prSet presAssocID="{775F3AF5-3EEA-4ED0-8699-FA6C530774B8}" presName="negativeSpace" presStyleCnt="0"/>
      <dgm:spPr/>
    </dgm:pt>
    <dgm:pt modelId="{4CDB29A2-9D40-4CF7-A436-F868D962D510}" type="pres">
      <dgm:prSet presAssocID="{775F3AF5-3EEA-4ED0-8699-FA6C530774B8}" presName="childText" presStyleLbl="conFgAcc1" presStyleIdx="2" presStyleCnt="4">
        <dgm:presLayoutVars>
          <dgm:bulletEnabled val="1"/>
        </dgm:presLayoutVars>
      </dgm:prSet>
      <dgm:spPr/>
    </dgm:pt>
    <dgm:pt modelId="{4918D2A7-D72A-4938-BD00-81D0F6434B8E}" type="pres">
      <dgm:prSet presAssocID="{8ACED5C5-5ED6-43DB-A3CF-4905AACDFEC5}" presName="spaceBetweenRectangles" presStyleCnt="0"/>
      <dgm:spPr/>
    </dgm:pt>
    <dgm:pt modelId="{A95663CC-F6E0-4894-8EA2-DA8E90D22BEB}" type="pres">
      <dgm:prSet presAssocID="{11351274-5A6A-401B-BE20-42EB626AA5C4}" presName="parentLin" presStyleCnt="0"/>
      <dgm:spPr/>
    </dgm:pt>
    <dgm:pt modelId="{D7228775-1456-47A1-A040-FA50624970B8}" type="pres">
      <dgm:prSet presAssocID="{11351274-5A6A-401B-BE20-42EB626AA5C4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70BC695-D4C7-4541-B66A-219D022CBC59}" type="pres">
      <dgm:prSet presAssocID="{11351274-5A6A-401B-BE20-42EB626AA5C4}" presName="parentText" presStyleLbl="node1" presStyleIdx="3" presStyleCnt="4" custScaleX="142857" custScaleY="185202" custLinFactNeighborX="-60958" custLinFactNeighborY="-643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857BF-1FC4-4EA4-907A-BFDF8DCCEC7A}" type="pres">
      <dgm:prSet presAssocID="{11351274-5A6A-401B-BE20-42EB626AA5C4}" presName="negativeSpace" presStyleCnt="0"/>
      <dgm:spPr/>
    </dgm:pt>
    <dgm:pt modelId="{DFFECD1C-DE10-4F2C-9792-10658540FF5C}" type="pres">
      <dgm:prSet presAssocID="{11351274-5A6A-401B-BE20-42EB626AA5C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783664F-695E-42A8-ABE1-F4AA659F3761}" type="presOf" srcId="{9068094C-8984-47BD-BBB2-6159D7EEA2B0}" destId="{46F7E548-6399-4ED1-9BA0-0D0708E7191B}" srcOrd="0" destOrd="0" presId="urn:microsoft.com/office/officeart/2005/8/layout/list1"/>
    <dgm:cxn modelId="{58E38A92-4A26-4C91-BA65-A0C3FD700127}" srcId="{AB58EC9B-2F8B-4996-96FC-2018B9B0F9A3}" destId="{775F3AF5-3EEA-4ED0-8699-FA6C530774B8}" srcOrd="2" destOrd="0" parTransId="{4BC3A4E9-39A5-474D-AFE1-C747D0F98370}" sibTransId="{8ACED5C5-5ED6-43DB-A3CF-4905AACDFEC5}"/>
    <dgm:cxn modelId="{7C5D1B6A-FF65-46B6-B485-EF7DEFF9B909}" type="presOf" srcId="{AB58EC9B-2F8B-4996-96FC-2018B9B0F9A3}" destId="{24F16CB9-010F-43E8-9A44-08D6F23A36F8}" srcOrd="0" destOrd="0" presId="urn:microsoft.com/office/officeart/2005/8/layout/list1"/>
    <dgm:cxn modelId="{9A55F814-9106-42D2-A819-1EA1BF2075E9}" type="presOf" srcId="{775F3AF5-3EEA-4ED0-8699-FA6C530774B8}" destId="{6EB10185-C6B3-4C14-84CA-239E7B0231A5}" srcOrd="1" destOrd="0" presId="urn:microsoft.com/office/officeart/2005/8/layout/list1"/>
    <dgm:cxn modelId="{3302BA86-85B3-4DF5-AD3F-13F9CED6B75E}" type="presOf" srcId="{775F3AF5-3EEA-4ED0-8699-FA6C530774B8}" destId="{8D7B0B3F-1A37-4F0E-93D5-1DF03FAD1D87}" srcOrd="0" destOrd="0" presId="urn:microsoft.com/office/officeart/2005/8/layout/list1"/>
    <dgm:cxn modelId="{0AFEF065-8414-419E-A197-9A4F14752370}" type="presOf" srcId="{B6C9DAF5-E3E7-4762-BFBC-B982D7B75581}" destId="{BCD8609A-4F84-481A-A67A-CC599A2AECA1}" srcOrd="0" destOrd="0" presId="urn:microsoft.com/office/officeart/2005/8/layout/list1"/>
    <dgm:cxn modelId="{DD26A58A-D059-4742-BF12-E4E1B8E28597}" type="presOf" srcId="{11351274-5A6A-401B-BE20-42EB626AA5C4}" destId="{D7228775-1456-47A1-A040-FA50624970B8}" srcOrd="0" destOrd="0" presId="urn:microsoft.com/office/officeart/2005/8/layout/list1"/>
    <dgm:cxn modelId="{78F4A2A8-CE57-4181-9017-780D881CF80A}" type="presOf" srcId="{9068094C-8984-47BD-BBB2-6159D7EEA2B0}" destId="{40329969-FDFC-4706-B700-0C765C69C65C}" srcOrd="1" destOrd="0" presId="urn:microsoft.com/office/officeart/2005/8/layout/list1"/>
    <dgm:cxn modelId="{AAED8C7D-20A0-4ABE-A28B-58DF1BC10A9B}" type="presOf" srcId="{B6C9DAF5-E3E7-4762-BFBC-B982D7B75581}" destId="{22C4BFD5-6078-4258-A9EF-17C256CE9390}" srcOrd="1" destOrd="0" presId="urn:microsoft.com/office/officeart/2005/8/layout/list1"/>
    <dgm:cxn modelId="{FE2BDB31-3C2E-4BCB-B2AC-AED11A4D9A8C}" srcId="{AB58EC9B-2F8B-4996-96FC-2018B9B0F9A3}" destId="{11351274-5A6A-401B-BE20-42EB626AA5C4}" srcOrd="3" destOrd="0" parTransId="{109A464A-0948-47BE-8880-0933D299483B}" sibTransId="{9E0E3775-463C-4C4C-8E20-9BFA2F2765DF}"/>
    <dgm:cxn modelId="{9FB590FD-6099-4B50-84FC-D9A52C68AA31}" srcId="{AB58EC9B-2F8B-4996-96FC-2018B9B0F9A3}" destId="{B6C9DAF5-E3E7-4762-BFBC-B982D7B75581}" srcOrd="0" destOrd="0" parTransId="{D27DB33B-B3D3-4BD9-B258-8F5B7D72161D}" sibTransId="{F2B03FA8-F494-4685-BF6E-5E929803742D}"/>
    <dgm:cxn modelId="{F6B39645-EFF9-4563-9440-E12D5A789735}" srcId="{AB58EC9B-2F8B-4996-96FC-2018B9B0F9A3}" destId="{9068094C-8984-47BD-BBB2-6159D7EEA2B0}" srcOrd="1" destOrd="0" parTransId="{3FA41900-4CCF-47D3-863C-2CB7295A32FE}" sibTransId="{F32F486F-F5DD-4F52-B877-FB573DD94C3B}"/>
    <dgm:cxn modelId="{06301E59-C2C1-48FA-92D6-9DDAAB15AAAF}" type="presOf" srcId="{11351274-5A6A-401B-BE20-42EB626AA5C4}" destId="{D70BC695-D4C7-4541-B66A-219D022CBC59}" srcOrd="1" destOrd="0" presId="urn:microsoft.com/office/officeart/2005/8/layout/list1"/>
    <dgm:cxn modelId="{BFEC0BAA-BB49-4BC1-ABD7-38B9F8B4360A}" type="presParOf" srcId="{24F16CB9-010F-43E8-9A44-08D6F23A36F8}" destId="{2F62739E-AAC9-43BA-8884-C147E7F04B6D}" srcOrd="0" destOrd="0" presId="urn:microsoft.com/office/officeart/2005/8/layout/list1"/>
    <dgm:cxn modelId="{C805B5E9-1BD7-41FC-84DF-EA6B914BC77A}" type="presParOf" srcId="{2F62739E-AAC9-43BA-8884-C147E7F04B6D}" destId="{BCD8609A-4F84-481A-A67A-CC599A2AECA1}" srcOrd="0" destOrd="0" presId="urn:microsoft.com/office/officeart/2005/8/layout/list1"/>
    <dgm:cxn modelId="{7CEF82AB-85A9-4C07-9264-C991CD5E351B}" type="presParOf" srcId="{2F62739E-AAC9-43BA-8884-C147E7F04B6D}" destId="{22C4BFD5-6078-4258-A9EF-17C256CE9390}" srcOrd="1" destOrd="0" presId="urn:microsoft.com/office/officeart/2005/8/layout/list1"/>
    <dgm:cxn modelId="{698BE4DF-167B-49CC-A9ED-1992DD4A3C36}" type="presParOf" srcId="{24F16CB9-010F-43E8-9A44-08D6F23A36F8}" destId="{C12DFC5C-4A4F-4575-B253-EEAF717FCDBA}" srcOrd="1" destOrd="0" presId="urn:microsoft.com/office/officeart/2005/8/layout/list1"/>
    <dgm:cxn modelId="{763CEC43-DD6E-4DA5-9058-2DB59477E1D9}" type="presParOf" srcId="{24F16CB9-010F-43E8-9A44-08D6F23A36F8}" destId="{CDC3218D-C046-4532-BF84-987CC350A4A2}" srcOrd="2" destOrd="0" presId="urn:microsoft.com/office/officeart/2005/8/layout/list1"/>
    <dgm:cxn modelId="{BF488953-2601-48E3-A169-08ED2E5C3A2C}" type="presParOf" srcId="{24F16CB9-010F-43E8-9A44-08D6F23A36F8}" destId="{D29DF3A4-A81A-4436-ADC9-6B7D9B055323}" srcOrd="3" destOrd="0" presId="urn:microsoft.com/office/officeart/2005/8/layout/list1"/>
    <dgm:cxn modelId="{53EE57B3-61C7-4D65-A432-F08D6BCB3573}" type="presParOf" srcId="{24F16CB9-010F-43E8-9A44-08D6F23A36F8}" destId="{84EF9FF6-D21C-4E5A-A2E5-54118F9C4CAD}" srcOrd="4" destOrd="0" presId="urn:microsoft.com/office/officeart/2005/8/layout/list1"/>
    <dgm:cxn modelId="{7960D747-9D9C-4B71-BCF4-511075D7D143}" type="presParOf" srcId="{84EF9FF6-D21C-4E5A-A2E5-54118F9C4CAD}" destId="{46F7E548-6399-4ED1-9BA0-0D0708E7191B}" srcOrd="0" destOrd="0" presId="urn:microsoft.com/office/officeart/2005/8/layout/list1"/>
    <dgm:cxn modelId="{88BE0516-E90A-47E9-9CA9-BE2285A9CD89}" type="presParOf" srcId="{84EF9FF6-D21C-4E5A-A2E5-54118F9C4CAD}" destId="{40329969-FDFC-4706-B700-0C765C69C65C}" srcOrd="1" destOrd="0" presId="urn:microsoft.com/office/officeart/2005/8/layout/list1"/>
    <dgm:cxn modelId="{EE59C85B-4572-4C3F-B813-D7EA6E361D0D}" type="presParOf" srcId="{24F16CB9-010F-43E8-9A44-08D6F23A36F8}" destId="{9F75AA8C-502A-4EAB-AE10-B3FADEAC2415}" srcOrd="5" destOrd="0" presId="urn:microsoft.com/office/officeart/2005/8/layout/list1"/>
    <dgm:cxn modelId="{B35FA864-475D-417F-B4B6-0913C03539BE}" type="presParOf" srcId="{24F16CB9-010F-43E8-9A44-08D6F23A36F8}" destId="{C3251555-DEFB-4C97-BCB2-45484E72B766}" srcOrd="6" destOrd="0" presId="urn:microsoft.com/office/officeart/2005/8/layout/list1"/>
    <dgm:cxn modelId="{A44797D1-7456-4518-86E2-D33823206C51}" type="presParOf" srcId="{24F16CB9-010F-43E8-9A44-08D6F23A36F8}" destId="{C1E9277C-7853-4E36-A596-CB4E08848D20}" srcOrd="7" destOrd="0" presId="urn:microsoft.com/office/officeart/2005/8/layout/list1"/>
    <dgm:cxn modelId="{2328004C-0DE9-4537-BAFD-D584ABCB9547}" type="presParOf" srcId="{24F16CB9-010F-43E8-9A44-08D6F23A36F8}" destId="{1C0D5FC7-7984-4E8F-BE2B-824DB71A8A31}" srcOrd="8" destOrd="0" presId="urn:microsoft.com/office/officeart/2005/8/layout/list1"/>
    <dgm:cxn modelId="{71DBC23B-8671-4D28-A49E-D72080A391B4}" type="presParOf" srcId="{1C0D5FC7-7984-4E8F-BE2B-824DB71A8A31}" destId="{8D7B0B3F-1A37-4F0E-93D5-1DF03FAD1D87}" srcOrd="0" destOrd="0" presId="urn:microsoft.com/office/officeart/2005/8/layout/list1"/>
    <dgm:cxn modelId="{D60C52E4-44C7-4C1C-86A7-BA587E470DD9}" type="presParOf" srcId="{1C0D5FC7-7984-4E8F-BE2B-824DB71A8A31}" destId="{6EB10185-C6B3-4C14-84CA-239E7B0231A5}" srcOrd="1" destOrd="0" presId="urn:microsoft.com/office/officeart/2005/8/layout/list1"/>
    <dgm:cxn modelId="{0B0E3A13-F25D-4D57-8737-8A283629EA4D}" type="presParOf" srcId="{24F16CB9-010F-43E8-9A44-08D6F23A36F8}" destId="{676D7797-DA28-431E-8C89-334D67C2FB35}" srcOrd="9" destOrd="0" presId="urn:microsoft.com/office/officeart/2005/8/layout/list1"/>
    <dgm:cxn modelId="{A89B0C05-FE13-4E0E-AFB0-88665B649E40}" type="presParOf" srcId="{24F16CB9-010F-43E8-9A44-08D6F23A36F8}" destId="{4CDB29A2-9D40-4CF7-A436-F868D962D510}" srcOrd="10" destOrd="0" presId="urn:microsoft.com/office/officeart/2005/8/layout/list1"/>
    <dgm:cxn modelId="{8F12EFD9-6783-43B1-84AC-970BD349ABD5}" type="presParOf" srcId="{24F16CB9-010F-43E8-9A44-08D6F23A36F8}" destId="{4918D2A7-D72A-4938-BD00-81D0F6434B8E}" srcOrd="11" destOrd="0" presId="urn:microsoft.com/office/officeart/2005/8/layout/list1"/>
    <dgm:cxn modelId="{2F2338EC-DB49-4782-83EF-258EA640F795}" type="presParOf" srcId="{24F16CB9-010F-43E8-9A44-08D6F23A36F8}" destId="{A95663CC-F6E0-4894-8EA2-DA8E90D22BEB}" srcOrd="12" destOrd="0" presId="urn:microsoft.com/office/officeart/2005/8/layout/list1"/>
    <dgm:cxn modelId="{845AF98B-F683-4711-AEA0-904610D9F919}" type="presParOf" srcId="{A95663CC-F6E0-4894-8EA2-DA8E90D22BEB}" destId="{D7228775-1456-47A1-A040-FA50624970B8}" srcOrd="0" destOrd="0" presId="urn:microsoft.com/office/officeart/2005/8/layout/list1"/>
    <dgm:cxn modelId="{B9095298-DFDD-4BC9-8207-094357C4C119}" type="presParOf" srcId="{A95663CC-F6E0-4894-8EA2-DA8E90D22BEB}" destId="{D70BC695-D4C7-4541-B66A-219D022CBC59}" srcOrd="1" destOrd="0" presId="urn:microsoft.com/office/officeart/2005/8/layout/list1"/>
    <dgm:cxn modelId="{BF1162FE-C83C-45D7-94C9-844B958A3077}" type="presParOf" srcId="{24F16CB9-010F-43E8-9A44-08D6F23A36F8}" destId="{7CF857BF-1FC4-4EA4-907A-BFDF8DCCEC7A}" srcOrd="13" destOrd="0" presId="urn:microsoft.com/office/officeart/2005/8/layout/list1"/>
    <dgm:cxn modelId="{51D62797-72F7-48B2-ABCD-4185A86F69AC}" type="presParOf" srcId="{24F16CB9-010F-43E8-9A44-08D6F23A36F8}" destId="{DFFECD1C-DE10-4F2C-9792-10658540FF5C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2C1A2F7-7505-43F9-BB8E-F6DFA497E5F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E00A36-8CEC-424B-9CE4-D82CF38020B7}">
      <dgm:prSet custT="1"/>
      <dgm:spPr/>
      <dgm:t>
        <a:bodyPr/>
        <a:lstStyle/>
        <a:p>
          <a:r>
            <a:rPr lang="ru-RU" sz="1600" dirty="0" smtClean="0"/>
            <a:t>890,3 тыс. руб. (6 %)</a:t>
          </a:r>
          <a:endParaRPr lang="ru-RU" sz="1600" dirty="0"/>
        </a:p>
      </dgm:t>
    </dgm:pt>
    <dgm:pt modelId="{D5DC2A36-0FCB-4A94-B3C8-9A940DCD85D0}" type="sibTrans" cxnId="{1E181923-F606-4367-A0A3-9DF470D7B3C9}">
      <dgm:prSet/>
      <dgm:spPr/>
      <dgm:t>
        <a:bodyPr/>
        <a:lstStyle/>
        <a:p>
          <a:endParaRPr lang="ru-RU"/>
        </a:p>
      </dgm:t>
    </dgm:pt>
    <dgm:pt modelId="{D7559A3C-5984-4C5F-9B17-7B5FE9FAF6E8}" type="parTrans" cxnId="{1E181923-F606-4367-A0A3-9DF470D7B3C9}">
      <dgm:prSet/>
      <dgm:spPr/>
      <dgm:t>
        <a:bodyPr/>
        <a:lstStyle/>
        <a:p>
          <a:endParaRPr lang="ru-RU"/>
        </a:p>
      </dgm:t>
    </dgm:pt>
    <dgm:pt modelId="{0C93C1BF-997A-420E-85EF-35481BEF60F1}" type="pres">
      <dgm:prSet presAssocID="{82C1A2F7-7505-43F9-BB8E-F6DFA497E5F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8AE4B30-8671-43BB-8826-789814994687}" type="pres">
      <dgm:prSet presAssocID="{82C1A2F7-7505-43F9-BB8E-F6DFA497E5F0}" presName="pyramid" presStyleLbl="node1" presStyleIdx="0" presStyleCnt="1" custScaleX="112462" custScaleY="69430" custLinFactNeighborX="-13379" custLinFactNeighborY="0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F4DDAFA7-0E13-4881-BB84-F25465F54188}" type="pres">
      <dgm:prSet presAssocID="{82C1A2F7-7505-43F9-BB8E-F6DFA497E5F0}" presName="theList" presStyleCnt="0"/>
      <dgm:spPr/>
    </dgm:pt>
    <dgm:pt modelId="{C1C42924-E828-4E46-A330-3E64BD2EF635}" type="pres">
      <dgm:prSet presAssocID="{CBE00A36-8CEC-424B-9CE4-D82CF38020B7}" presName="aNode" presStyleLbl="fgAcc1" presStyleIdx="0" presStyleCnt="1" custScaleX="70696" custScaleY="1781" custLinFactY="20152" custLinFactNeighborX="333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C8DCF-B2C0-4F15-B270-ED0820344A85}" type="pres">
      <dgm:prSet presAssocID="{CBE00A36-8CEC-424B-9CE4-D82CF38020B7}" presName="aSpace" presStyleCnt="0"/>
      <dgm:spPr/>
    </dgm:pt>
  </dgm:ptLst>
  <dgm:cxnLst>
    <dgm:cxn modelId="{E4C1FD1B-6277-44A3-9CFE-31ED5B702710}" type="presOf" srcId="{82C1A2F7-7505-43F9-BB8E-F6DFA497E5F0}" destId="{0C93C1BF-997A-420E-85EF-35481BEF60F1}" srcOrd="0" destOrd="0" presId="urn:microsoft.com/office/officeart/2005/8/layout/pyramid2"/>
    <dgm:cxn modelId="{1E181923-F606-4367-A0A3-9DF470D7B3C9}" srcId="{82C1A2F7-7505-43F9-BB8E-F6DFA497E5F0}" destId="{CBE00A36-8CEC-424B-9CE4-D82CF38020B7}" srcOrd="0" destOrd="0" parTransId="{D7559A3C-5984-4C5F-9B17-7B5FE9FAF6E8}" sibTransId="{D5DC2A36-0FCB-4A94-B3C8-9A940DCD85D0}"/>
    <dgm:cxn modelId="{8B3C9DCC-89AA-4157-8EF6-41C18C5FDAC4}" type="presOf" srcId="{CBE00A36-8CEC-424B-9CE4-D82CF38020B7}" destId="{C1C42924-E828-4E46-A330-3E64BD2EF635}" srcOrd="0" destOrd="0" presId="urn:microsoft.com/office/officeart/2005/8/layout/pyramid2"/>
    <dgm:cxn modelId="{636C4F90-0590-4D18-BB1E-84B22621890C}" type="presParOf" srcId="{0C93C1BF-997A-420E-85EF-35481BEF60F1}" destId="{D8AE4B30-8671-43BB-8826-789814994687}" srcOrd="0" destOrd="0" presId="urn:microsoft.com/office/officeart/2005/8/layout/pyramid2"/>
    <dgm:cxn modelId="{5F2ADC27-D250-4076-ACCC-165B11C48F4A}" type="presParOf" srcId="{0C93C1BF-997A-420E-85EF-35481BEF60F1}" destId="{F4DDAFA7-0E13-4881-BB84-F25465F54188}" srcOrd="1" destOrd="0" presId="urn:microsoft.com/office/officeart/2005/8/layout/pyramid2"/>
    <dgm:cxn modelId="{20BCEEA1-CE3B-4026-8F74-8FC8AA89F5D8}" type="presParOf" srcId="{F4DDAFA7-0E13-4881-BB84-F25465F54188}" destId="{C1C42924-E828-4E46-A330-3E64BD2EF635}" srcOrd="0" destOrd="0" presId="urn:microsoft.com/office/officeart/2005/8/layout/pyramid2"/>
    <dgm:cxn modelId="{38B2F7ED-E033-4AA0-BB89-17E0EF547FF1}" type="presParOf" srcId="{F4DDAFA7-0E13-4881-BB84-F25465F54188}" destId="{698C8DCF-B2C0-4F15-B270-ED0820344A85}" srcOrd="1" destOrd="0" presId="urn:microsoft.com/office/officeart/2005/8/layout/pyramid2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3218D-C046-4532-BF84-987CC350A4A2}">
      <dsp:nvSpPr>
        <dsp:cNvPr id="0" name=""/>
        <dsp:cNvSpPr/>
      </dsp:nvSpPr>
      <dsp:spPr>
        <a:xfrm>
          <a:off x="0" y="676480"/>
          <a:ext cx="677737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4BFD5-6078-4258-A9EF-17C256CE9390}">
      <dsp:nvSpPr>
        <dsp:cNvPr id="0" name=""/>
        <dsp:cNvSpPr/>
      </dsp:nvSpPr>
      <dsp:spPr>
        <a:xfrm>
          <a:off x="325962" y="186713"/>
          <a:ext cx="6445040" cy="7849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</a:t>
          </a:r>
          <a:endParaRPr lang="ru-RU" sz="1400" kern="1200" dirty="0"/>
        </a:p>
      </dsp:txBody>
      <dsp:txXfrm>
        <a:off x="364281" y="225032"/>
        <a:ext cx="6368402" cy="708328"/>
      </dsp:txXfrm>
    </dsp:sp>
    <dsp:sp modelId="{C3251555-DEFB-4C97-BCB2-45484E72B766}">
      <dsp:nvSpPr>
        <dsp:cNvPr id="0" name=""/>
        <dsp:cNvSpPr/>
      </dsp:nvSpPr>
      <dsp:spPr>
        <a:xfrm>
          <a:off x="0" y="1928007"/>
          <a:ext cx="677737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29969-FDFC-4706-B700-0C765C69C65C}">
      <dsp:nvSpPr>
        <dsp:cNvPr id="0" name=""/>
        <dsp:cNvSpPr/>
      </dsp:nvSpPr>
      <dsp:spPr>
        <a:xfrm>
          <a:off x="322653" y="1288480"/>
          <a:ext cx="6453057" cy="9347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КОНСОЛИДИРОВАННЫЙ БЮДЖЕТ 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бюджетами;</a:t>
          </a:r>
          <a:endParaRPr lang="ru-RU" sz="1400" kern="1200" dirty="0"/>
        </a:p>
      </dsp:txBody>
      <dsp:txXfrm>
        <a:off x="368283" y="1334110"/>
        <a:ext cx="6361797" cy="843467"/>
      </dsp:txXfrm>
    </dsp:sp>
    <dsp:sp modelId="{4CDB29A2-9D40-4CF7-A436-F868D962D510}">
      <dsp:nvSpPr>
        <dsp:cNvPr id="0" name=""/>
        <dsp:cNvSpPr/>
      </dsp:nvSpPr>
      <dsp:spPr>
        <a:xfrm>
          <a:off x="0" y="3534199"/>
          <a:ext cx="677737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B10185-C6B3-4C14-84CA-239E7B0231A5}">
      <dsp:nvSpPr>
        <dsp:cNvPr id="0" name=""/>
        <dsp:cNvSpPr/>
      </dsp:nvSpPr>
      <dsp:spPr>
        <a:xfrm>
          <a:off x="322653" y="2540007"/>
          <a:ext cx="6453057" cy="12893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БЮДЖЕТНАЯ СИСТЕМА РОССИЙСКОЙ ФЕДЕРАЦИИ -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фондов;</a:t>
          </a:r>
          <a:endParaRPr lang="ru-RU" sz="1400" kern="1200" dirty="0"/>
        </a:p>
      </dsp:txBody>
      <dsp:txXfrm>
        <a:off x="385596" y="2602950"/>
        <a:ext cx="6327171" cy="1163506"/>
      </dsp:txXfrm>
    </dsp:sp>
    <dsp:sp modelId="{13ABB39A-0E20-4155-918D-AB8FD7D75173}">
      <dsp:nvSpPr>
        <dsp:cNvPr id="0" name=""/>
        <dsp:cNvSpPr/>
      </dsp:nvSpPr>
      <dsp:spPr>
        <a:xfrm>
          <a:off x="0" y="4620326"/>
          <a:ext cx="677737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33EE9-CD72-41AC-A504-555927FC32F4}">
      <dsp:nvSpPr>
        <dsp:cNvPr id="0" name=""/>
        <dsp:cNvSpPr/>
      </dsp:nvSpPr>
      <dsp:spPr>
        <a:xfrm>
          <a:off x="324314" y="4155220"/>
          <a:ext cx="6453057" cy="7693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ДОХОДЫ БЮДЖЕТА - 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бюджета;</a:t>
          </a:r>
          <a:endParaRPr lang="ru-RU" sz="1400" kern="1200" dirty="0"/>
        </a:p>
      </dsp:txBody>
      <dsp:txXfrm>
        <a:off x="361869" y="4192775"/>
        <a:ext cx="6377947" cy="694216"/>
      </dsp:txXfrm>
    </dsp:sp>
    <dsp:sp modelId="{BC6463F0-64FE-4B42-BB57-261BB6AAF6C5}">
      <dsp:nvSpPr>
        <dsp:cNvPr id="0" name=""/>
        <dsp:cNvSpPr/>
      </dsp:nvSpPr>
      <dsp:spPr>
        <a:xfrm>
          <a:off x="0" y="5742437"/>
          <a:ext cx="677737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DA31E-2D5D-49DB-B077-666DC70B5D84}">
      <dsp:nvSpPr>
        <dsp:cNvPr id="0" name=""/>
        <dsp:cNvSpPr/>
      </dsp:nvSpPr>
      <dsp:spPr>
        <a:xfrm>
          <a:off x="324314" y="5218764"/>
          <a:ext cx="6453057" cy="8053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РАСХОДЫ БЮДЖЕТА - 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бюджета;</a:t>
          </a:r>
          <a:endParaRPr lang="ru-RU" sz="1400" kern="1200" dirty="0"/>
        </a:p>
      </dsp:txBody>
      <dsp:txXfrm>
        <a:off x="363626" y="5258076"/>
        <a:ext cx="6374433" cy="726687"/>
      </dsp:txXfrm>
    </dsp:sp>
    <dsp:sp modelId="{DFFECD1C-DE10-4F2C-9792-10658540FF5C}">
      <dsp:nvSpPr>
        <dsp:cNvPr id="0" name=""/>
        <dsp:cNvSpPr/>
      </dsp:nvSpPr>
      <dsp:spPr>
        <a:xfrm>
          <a:off x="0" y="6559637"/>
          <a:ext cx="677737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BC695-D4C7-4541-B66A-219D022CBC59}">
      <dsp:nvSpPr>
        <dsp:cNvPr id="0" name=""/>
        <dsp:cNvSpPr/>
      </dsp:nvSpPr>
      <dsp:spPr>
        <a:xfrm>
          <a:off x="324314" y="6371960"/>
          <a:ext cx="6453057" cy="500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ДЕФИЦИТ БЮДЖЕТА - превышение расходов бюджета над его доходами;</a:t>
          </a:r>
          <a:endParaRPr lang="ru-RU" sz="1400" kern="1200" dirty="0"/>
        </a:p>
      </dsp:txBody>
      <dsp:txXfrm>
        <a:off x="348741" y="6396387"/>
        <a:ext cx="6404203" cy="451545"/>
      </dsp:txXfrm>
    </dsp:sp>
    <dsp:sp modelId="{AB8FCB5A-55DB-4636-B067-BD275CA9B6D6}">
      <dsp:nvSpPr>
        <dsp:cNvPr id="0" name=""/>
        <dsp:cNvSpPr/>
      </dsp:nvSpPr>
      <dsp:spPr>
        <a:xfrm>
          <a:off x="0" y="7398185"/>
          <a:ext cx="677737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6700A-D6BA-49F7-A562-23EE3AC46E34}">
      <dsp:nvSpPr>
        <dsp:cNvPr id="0" name=""/>
        <dsp:cNvSpPr/>
      </dsp:nvSpPr>
      <dsp:spPr>
        <a:xfrm>
          <a:off x="343690" y="7171637"/>
          <a:ext cx="6433404" cy="5217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ПРОФИЦИТ БЮДЖЕТА - превышение доходов бюджета над его расходами;</a:t>
          </a:r>
          <a:endParaRPr lang="ru-RU" sz="1400" kern="1200" dirty="0"/>
        </a:p>
      </dsp:txBody>
      <dsp:txXfrm>
        <a:off x="369160" y="7197107"/>
        <a:ext cx="6382464" cy="4708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3218D-C046-4532-BF84-987CC350A4A2}">
      <dsp:nvSpPr>
        <dsp:cNvPr id="0" name=""/>
        <dsp:cNvSpPr/>
      </dsp:nvSpPr>
      <dsp:spPr>
        <a:xfrm>
          <a:off x="0" y="1371024"/>
          <a:ext cx="677737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4BFD5-6078-4258-A9EF-17C256CE9390}">
      <dsp:nvSpPr>
        <dsp:cNvPr id="0" name=""/>
        <dsp:cNvSpPr/>
      </dsp:nvSpPr>
      <dsp:spPr>
        <a:xfrm>
          <a:off x="325962" y="22836"/>
          <a:ext cx="6445040" cy="1540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БЮДЖЕТНЫЙ ПРОЦЕСС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отчетности;</a:t>
          </a:r>
          <a:endParaRPr lang="ru-RU" sz="1400" kern="1200" dirty="0"/>
        </a:p>
      </dsp:txBody>
      <dsp:txXfrm>
        <a:off x="401142" y="98016"/>
        <a:ext cx="6294680" cy="1389707"/>
      </dsp:txXfrm>
    </dsp:sp>
    <dsp:sp modelId="{C3251555-DEFB-4C97-BCB2-45484E72B766}">
      <dsp:nvSpPr>
        <dsp:cNvPr id="0" name=""/>
        <dsp:cNvSpPr/>
      </dsp:nvSpPr>
      <dsp:spPr>
        <a:xfrm>
          <a:off x="0" y="2476535"/>
          <a:ext cx="677737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29969-FDFC-4706-B700-0C765C69C65C}">
      <dsp:nvSpPr>
        <dsp:cNvPr id="0" name=""/>
        <dsp:cNvSpPr/>
      </dsp:nvSpPr>
      <dsp:spPr>
        <a:xfrm>
          <a:off x="322653" y="1768824"/>
          <a:ext cx="6453057" cy="899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БЮДЖЕТНЫЕ АССИГНОВАНИЯ - предельные объемы денежных средств, предусмотренных в соответствующем финансовом году для исполнения бюджетных обязательств;</a:t>
          </a:r>
          <a:endParaRPr lang="ru-RU" sz="1600" kern="1200" dirty="0"/>
        </a:p>
      </dsp:txBody>
      <dsp:txXfrm>
        <a:off x="366567" y="1812738"/>
        <a:ext cx="6365229" cy="811763"/>
      </dsp:txXfrm>
    </dsp:sp>
    <dsp:sp modelId="{4CDB29A2-9D40-4CF7-A436-F868D962D510}">
      <dsp:nvSpPr>
        <dsp:cNvPr id="0" name=""/>
        <dsp:cNvSpPr/>
      </dsp:nvSpPr>
      <dsp:spPr>
        <a:xfrm>
          <a:off x="0" y="3952819"/>
          <a:ext cx="677737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B10185-C6B3-4C14-84CA-239E7B0231A5}">
      <dsp:nvSpPr>
        <dsp:cNvPr id="0" name=""/>
        <dsp:cNvSpPr/>
      </dsp:nvSpPr>
      <dsp:spPr>
        <a:xfrm>
          <a:off x="322653" y="2874335"/>
          <a:ext cx="6453057" cy="12703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БЮДЖЕТНЫЙ КРЕДИТ - денежные средства, предоставляемые бюджетом другому бюджету бюджетной системы Российской Федерации,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основах;</a:t>
          </a:r>
          <a:endParaRPr lang="ru-RU" sz="1400" kern="1200" dirty="0"/>
        </a:p>
      </dsp:txBody>
      <dsp:txXfrm>
        <a:off x="384667" y="2936349"/>
        <a:ext cx="6329029" cy="1146336"/>
      </dsp:txXfrm>
    </dsp:sp>
    <dsp:sp modelId="{13ABB39A-0E20-4155-918D-AB8FD7D75173}">
      <dsp:nvSpPr>
        <dsp:cNvPr id="0" name=""/>
        <dsp:cNvSpPr/>
      </dsp:nvSpPr>
      <dsp:spPr>
        <a:xfrm>
          <a:off x="0" y="5306005"/>
          <a:ext cx="677737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33EE9-CD72-41AC-A504-555927FC32F4}">
      <dsp:nvSpPr>
        <dsp:cNvPr id="0" name=""/>
        <dsp:cNvSpPr/>
      </dsp:nvSpPr>
      <dsp:spPr>
        <a:xfrm>
          <a:off x="324314" y="4356483"/>
          <a:ext cx="6453057" cy="1147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МУНИЦИПАЛЬНЫЙ ДОЛГ - 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настоящим Кодексом, принятые на себя муниципальным образованием;</a:t>
          </a:r>
          <a:endParaRPr lang="ru-RU" sz="1400" kern="1200" dirty="0"/>
        </a:p>
      </dsp:txBody>
      <dsp:txXfrm>
        <a:off x="380319" y="4412488"/>
        <a:ext cx="6341047" cy="1035255"/>
      </dsp:txXfrm>
    </dsp:sp>
    <dsp:sp modelId="{BC6463F0-64FE-4B42-BB57-261BB6AAF6C5}">
      <dsp:nvSpPr>
        <dsp:cNvPr id="0" name=""/>
        <dsp:cNvSpPr/>
      </dsp:nvSpPr>
      <dsp:spPr>
        <a:xfrm>
          <a:off x="0" y="6146323"/>
          <a:ext cx="677737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DA31E-2D5D-49DB-B077-666DC70B5D84}">
      <dsp:nvSpPr>
        <dsp:cNvPr id="0" name=""/>
        <dsp:cNvSpPr/>
      </dsp:nvSpPr>
      <dsp:spPr>
        <a:xfrm>
          <a:off x="324314" y="5694990"/>
          <a:ext cx="6453057" cy="6343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МЕЖБЮДЖЕТНЫЕ ОТНОШЕНИЯ 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процесса;</a:t>
          </a:r>
          <a:endParaRPr lang="ru-RU" sz="1400" kern="1200" dirty="0"/>
        </a:p>
      </dsp:txBody>
      <dsp:txXfrm>
        <a:off x="355283" y="5725959"/>
        <a:ext cx="6391119" cy="572459"/>
      </dsp:txXfrm>
    </dsp:sp>
    <dsp:sp modelId="{DFFECD1C-DE10-4F2C-9792-10658540FF5C}">
      <dsp:nvSpPr>
        <dsp:cNvPr id="0" name=""/>
        <dsp:cNvSpPr/>
      </dsp:nvSpPr>
      <dsp:spPr>
        <a:xfrm>
          <a:off x="0" y="7032365"/>
          <a:ext cx="677737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BC695-D4C7-4541-B66A-219D022CBC59}">
      <dsp:nvSpPr>
        <dsp:cNvPr id="0" name=""/>
        <dsp:cNvSpPr/>
      </dsp:nvSpPr>
      <dsp:spPr>
        <a:xfrm>
          <a:off x="324314" y="6555513"/>
          <a:ext cx="6453057" cy="6801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МЕЖБЮДЖЕТНЫЕ ТРАНСФЕРТЫ - средства, предоставляемые одним бюджетом бюджетной системы Российской Федерации другому бюджету бюджетной системы Российской Федерации;</a:t>
          </a:r>
          <a:endParaRPr lang="ru-RU" sz="1400" kern="1200" dirty="0"/>
        </a:p>
      </dsp:txBody>
      <dsp:txXfrm>
        <a:off x="357515" y="6588714"/>
        <a:ext cx="6386655" cy="613720"/>
      </dsp:txXfrm>
    </dsp:sp>
    <dsp:sp modelId="{AB8FCB5A-55DB-4636-B067-BD275CA9B6D6}">
      <dsp:nvSpPr>
        <dsp:cNvPr id="0" name=""/>
        <dsp:cNvSpPr/>
      </dsp:nvSpPr>
      <dsp:spPr>
        <a:xfrm>
          <a:off x="0" y="7965979"/>
          <a:ext cx="677737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6700A-D6BA-49F7-A562-23EE3AC46E34}">
      <dsp:nvSpPr>
        <dsp:cNvPr id="0" name=""/>
        <dsp:cNvSpPr/>
      </dsp:nvSpPr>
      <dsp:spPr>
        <a:xfrm>
          <a:off x="381510" y="7430165"/>
          <a:ext cx="6393134" cy="7276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ДОТАЦИИ - межбюджетные трансферты, предоставляемые на безвозмездной и безвозвратной основе без установления направлений и (или) условий их использования;</a:t>
          </a:r>
          <a:endParaRPr lang="ru-RU" sz="1400" kern="1200" dirty="0"/>
        </a:p>
      </dsp:txBody>
      <dsp:txXfrm>
        <a:off x="417033" y="7465688"/>
        <a:ext cx="6322088" cy="6566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9174C-7EEE-46F6-BB00-3A108E6A7AFB}">
      <dsp:nvSpPr>
        <dsp:cNvPr id="0" name=""/>
        <dsp:cNvSpPr/>
      </dsp:nvSpPr>
      <dsp:spPr>
        <a:xfrm>
          <a:off x="691" y="53588"/>
          <a:ext cx="6551344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Консолидированный бюджет РФ</a:t>
          </a:r>
          <a:endParaRPr lang="ru-RU" sz="1400" kern="1200" dirty="0"/>
        </a:p>
      </dsp:txBody>
      <dsp:txXfrm>
        <a:off x="32214" y="85111"/>
        <a:ext cx="6488298" cy="1013232"/>
      </dsp:txXfrm>
    </dsp:sp>
    <dsp:sp modelId="{B060B6E2-7940-404A-BC9D-E5E1CDD42847}">
      <dsp:nvSpPr>
        <dsp:cNvPr id="0" name=""/>
        <dsp:cNvSpPr/>
      </dsp:nvSpPr>
      <dsp:spPr>
        <a:xfrm>
          <a:off x="691" y="1149068"/>
          <a:ext cx="1617048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Федеральный бюджет РФ</a:t>
          </a:r>
          <a:endParaRPr lang="ru-RU" sz="1200" kern="1200" dirty="0"/>
        </a:p>
      </dsp:txBody>
      <dsp:txXfrm>
        <a:off x="32214" y="1180591"/>
        <a:ext cx="1554002" cy="1013232"/>
      </dsp:txXfrm>
    </dsp:sp>
    <dsp:sp modelId="{934559C7-82BA-415A-9468-72F33B2E5F39}">
      <dsp:nvSpPr>
        <dsp:cNvPr id="0" name=""/>
        <dsp:cNvSpPr/>
      </dsp:nvSpPr>
      <dsp:spPr>
        <a:xfrm>
          <a:off x="691" y="2295045"/>
          <a:ext cx="791894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Федеральный</a:t>
          </a:r>
          <a:r>
            <a:rPr lang="ru-RU" sz="600" kern="1200" dirty="0" smtClean="0"/>
            <a:t> </a:t>
          </a:r>
          <a:r>
            <a:rPr lang="ru-RU" sz="1200" kern="1200" dirty="0" smtClean="0"/>
            <a:t>бюджет</a:t>
          </a:r>
          <a:endParaRPr lang="ru-RU" sz="1200" kern="1200" dirty="0"/>
        </a:p>
      </dsp:txBody>
      <dsp:txXfrm>
        <a:off x="23885" y="2318239"/>
        <a:ext cx="745506" cy="1029890"/>
      </dsp:txXfrm>
    </dsp:sp>
    <dsp:sp modelId="{2BD7C7B8-2699-45BA-A910-B6E5E8B2A26F}">
      <dsp:nvSpPr>
        <dsp:cNvPr id="0" name=""/>
        <dsp:cNvSpPr/>
      </dsp:nvSpPr>
      <dsp:spPr>
        <a:xfrm>
          <a:off x="825846" y="2295045"/>
          <a:ext cx="791894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Федеральные целевые бюджетные фонды</a:t>
          </a:r>
          <a:endParaRPr lang="ru-RU" sz="1100" kern="1200" dirty="0"/>
        </a:p>
      </dsp:txBody>
      <dsp:txXfrm>
        <a:off x="849040" y="2318239"/>
        <a:ext cx="745506" cy="1029890"/>
      </dsp:txXfrm>
    </dsp:sp>
    <dsp:sp modelId="{76F40616-825F-4AFB-9362-71D29ADBF4A0}">
      <dsp:nvSpPr>
        <dsp:cNvPr id="0" name=""/>
        <dsp:cNvSpPr/>
      </dsp:nvSpPr>
      <dsp:spPr>
        <a:xfrm>
          <a:off x="1684259" y="1149068"/>
          <a:ext cx="4867776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Консолидированный бюджет РФ</a:t>
          </a:r>
          <a:endParaRPr lang="ru-RU" sz="1200" kern="1200" dirty="0"/>
        </a:p>
      </dsp:txBody>
      <dsp:txXfrm>
        <a:off x="1715782" y="1180591"/>
        <a:ext cx="4804730" cy="1013232"/>
      </dsp:txXfrm>
    </dsp:sp>
    <dsp:sp modelId="{05FBD977-365B-4828-BAAE-40C1316339D0}">
      <dsp:nvSpPr>
        <dsp:cNvPr id="0" name=""/>
        <dsp:cNvSpPr/>
      </dsp:nvSpPr>
      <dsp:spPr>
        <a:xfrm>
          <a:off x="1684259" y="2295045"/>
          <a:ext cx="791894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Бюджеты субъектов  РФ (региональные бюджеты)</a:t>
          </a:r>
          <a:endParaRPr lang="ru-RU" sz="1100" kern="1200" dirty="0"/>
        </a:p>
      </dsp:txBody>
      <dsp:txXfrm>
        <a:off x="1707453" y="2318239"/>
        <a:ext cx="745506" cy="1029890"/>
      </dsp:txXfrm>
    </dsp:sp>
    <dsp:sp modelId="{B6651D8B-EFAC-46AE-BFE4-826C2835D672}">
      <dsp:nvSpPr>
        <dsp:cNvPr id="0" name=""/>
        <dsp:cNvSpPr/>
      </dsp:nvSpPr>
      <dsp:spPr>
        <a:xfrm>
          <a:off x="2509414" y="2295045"/>
          <a:ext cx="791894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Территориальные целевые бюджетные фонды</a:t>
          </a:r>
          <a:endParaRPr lang="ru-RU" sz="1100" kern="1200" dirty="0"/>
        </a:p>
      </dsp:txBody>
      <dsp:txXfrm>
        <a:off x="2532608" y="2318239"/>
        <a:ext cx="745506" cy="1029890"/>
      </dsp:txXfrm>
    </dsp:sp>
    <dsp:sp modelId="{E6021057-8882-4B09-8C62-27B362ED2C21}">
      <dsp:nvSpPr>
        <dsp:cNvPr id="0" name=""/>
        <dsp:cNvSpPr/>
      </dsp:nvSpPr>
      <dsp:spPr>
        <a:xfrm>
          <a:off x="3334568" y="2295045"/>
          <a:ext cx="3217467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Бюджеты муниципальных образований</a:t>
          </a:r>
          <a:endParaRPr lang="ru-RU" sz="1200" kern="1200" dirty="0"/>
        </a:p>
      </dsp:txBody>
      <dsp:txXfrm>
        <a:off x="3366091" y="2326568"/>
        <a:ext cx="3154421" cy="1013232"/>
      </dsp:txXfrm>
    </dsp:sp>
    <dsp:sp modelId="{22EC17EF-194F-4EA5-92CA-CEE64227899E}">
      <dsp:nvSpPr>
        <dsp:cNvPr id="0" name=""/>
        <dsp:cNvSpPr/>
      </dsp:nvSpPr>
      <dsp:spPr>
        <a:xfrm>
          <a:off x="3334568" y="3441023"/>
          <a:ext cx="1600419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Бюджеты</a:t>
          </a:r>
          <a:r>
            <a:rPr lang="ru-RU" sz="2400" kern="1200" dirty="0" smtClean="0"/>
            <a:t> </a:t>
          </a:r>
          <a:r>
            <a:rPr lang="ru-RU" sz="1100" kern="1200" dirty="0" smtClean="0"/>
            <a:t>районов</a:t>
          </a:r>
          <a:endParaRPr lang="ru-RU" sz="1100" kern="1200" dirty="0"/>
        </a:p>
      </dsp:txBody>
      <dsp:txXfrm>
        <a:off x="3366091" y="3472546"/>
        <a:ext cx="1537373" cy="1013232"/>
      </dsp:txXfrm>
    </dsp:sp>
    <dsp:sp modelId="{3160153F-EB18-40F5-AEB6-EF7967983247}">
      <dsp:nvSpPr>
        <dsp:cNvPr id="0" name=""/>
        <dsp:cNvSpPr/>
      </dsp:nvSpPr>
      <dsp:spPr>
        <a:xfrm>
          <a:off x="3334568" y="4587001"/>
          <a:ext cx="791894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Бюджеты районные</a:t>
          </a:r>
          <a:endParaRPr lang="ru-RU" sz="900" kern="1200" dirty="0"/>
        </a:p>
      </dsp:txBody>
      <dsp:txXfrm>
        <a:off x="3357762" y="4610195"/>
        <a:ext cx="745506" cy="1029890"/>
      </dsp:txXfrm>
    </dsp:sp>
    <dsp:sp modelId="{909AA3A5-797B-4F6E-9FB4-5DFDA5F234F3}">
      <dsp:nvSpPr>
        <dsp:cNvPr id="0" name=""/>
        <dsp:cNvSpPr/>
      </dsp:nvSpPr>
      <dsp:spPr>
        <a:xfrm>
          <a:off x="4143092" y="4587001"/>
          <a:ext cx="791894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Бюджеты городские</a:t>
          </a:r>
          <a:endParaRPr lang="ru-RU" sz="900" kern="1200" dirty="0"/>
        </a:p>
      </dsp:txBody>
      <dsp:txXfrm>
        <a:off x="4166286" y="4610195"/>
        <a:ext cx="745506" cy="1029890"/>
      </dsp:txXfrm>
    </dsp:sp>
    <dsp:sp modelId="{D89DC1A3-4552-4269-96A0-BF6A9FF508DE}">
      <dsp:nvSpPr>
        <dsp:cNvPr id="0" name=""/>
        <dsp:cNvSpPr/>
      </dsp:nvSpPr>
      <dsp:spPr>
        <a:xfrm>
          <a:off x="4951617" y="3441023"/>
          <a:ext cx="1600419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Бюджеты городов</a:t>
          </a:r>
          <a:endParaRPr lang="ru-RU" sz="1100" kern="1200" dirty="0"/>
        </a:p>
      </dsp:txBody>
      <dsp:txXfrm>
        <a:off x="4983140" y="3472546"/>
        <a:ext cx="1537373" cy="1013232"/>
      </dsp:txXfrm>
    </dsp:sp>
    <dsp:sp modelId="{1302B553-1C36-4D62-8B44-28A5196DFE1C}">
      <dsp:nvSpPr>
        <dsp:cNvPr id="0" name=""/>
        <dsp:cNvSpPr/>
      </dsp:nvSpPr>
      <dsp:spPr>
        <a:xfrm>
          <a:off x="4951617" y="4587001"/>
          <a:ext cx="791894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Бюджеты поселковые</a:t>
          </a:r>
          <a:endParaRPr lang="ru-RU" sz="900" kern="1200" dirty="0"/>
        </a:p>
      </dsp:txBody>
      <dsp:txXfrm>
        <a:off x="4974811" y="4610195"/>
        <a:ext cx="745506" cy="1029890"/>
      </dsp:txXfrm>
    </dsp:sp>
    <dsp:sp modelId="{F58A2027-ED06-4326-AD5E-21A299148342}">
      <dsp:nvSpPr>
        <dsp:cNvPr id="0" name=""/>
        <dsp:cNvSpPr/>
      </dsp:nvSpPr>
      <dsp:spPr>
        <a:xfrm>
          <a:off x="5760141" y="4587001"/>
          <a:ext cx="791894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Бюджеты сельские</a:t>
          </a:r>
          <a:endParaRPr lang="ru-RU" sz="900" kern="1200" dirty="0"/>
        </a:p>
      </dsp:txBody>
      <dsp:txXfrm>
        <a:off x="5783335" y="4610195"/>
        <a:ext cx="745506" cy="10298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3218D-C046-4532-BF84-987CC350A4A2}">
      <dsp:nvSpPr>
        <dsp:cNvPr id="0" name=""/>
        <dsp:cNvSpPr/>
      </dsp:nvSpPr>
      <dsp:spPr>
        <a:xfrm>
          <a:off x="0" y="560261"/>
          <a:ext cx="669674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4BFD5-6078-4258-A9EF-17C256CE9390}">
      <dsp:nvSpPr>
        <dsp:cNvPr id="0" name=""/>
        <dsp:cNvSpPr/>
      </dsp:nvSpPr>
      <dsp:spPr>
        <a:xfrm>
          <a:off x="322084" y="136823"/>
          <a:ext cx="6368366" cy="585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Функционирование высшего должностного лица субъекта Российской Федерации и муниципального образования: </a:t>
          </a:r>
          <a:r>
            <a:rPr lang="ru-RU" sz="1400" b="1" kern="1200" dirty="0" smtClean="0"/>
            <a:t>36 866,0</a:t>
          </a:r>
          <a:r>
            <a:rPr lang="ru-RU" sz="1400" kern="1200" dirty="0" smtClean="0"/>
            <a:t> тыс. руб.</a:t>
          </a:r>
          <a:endParaRPr lang="ru-RU" sz="1400" kern="1200" dirty="0"/>
        </a:p>
      </dsp:txBody>
      <dsp:txXfrm>
        <a:off x="350680" y="165419"/>
        <a:ext cx="6311174" cy="528606"/>
      </dsp:txXfrm>
    </dsp:sp>
    <dsp:sp modelId="{C3251555-DEFB-4C97-BCB2-45484E72B766}">
      <dsp:nvSpPr>
        <dsp:cNvPr id="0" name=""/>
        <dsp:cNvSpPr/>
      </dsp:nvSpPr>
      <dsp:spPr>
        <a:xfrm>
          <a:off x="0" y="1646522"/>
          <a:ext cx="669674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29969-FDFC-4706-B700-0C765C69C65C}">
      <dsp:nvSpPr>
        <dsp:cNvPr id="0" name=""/>
        <dsp:cNvSpPr/>
      </dsp:nvSpPr>
      <dsp:spPr>
        <a:xfrm>
          <a:off x="318814" y="896861"/>
          <a:ext cx="6376287" cy="912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Функционирование законодательных (представительных) органов государственной власти и представительных органов муниципальных образований: </a:t>
          </a:r>
          <a:r>
            <a:rPr lang="ru-RU" sz="1400" b="1" kern="1200" dirty="0" smtClean="0"/>
            <a:t>16 141,0 </a:t>
          </a:r>
          <a:r>
            <a:rPr lang="ru-RU" sz="1400" kern="1200" dirty="0" smtClean="0"/>
            <a:t>тыс. руб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363335" y="941382"/>
        <a:ext cx="6287245" cy="822979"/>
      </dsp:txXfrm>
    </dsp:sp>
    <dsp:sp modelId="{4CDB29A2-9D40-4CF7-A436-F868D962D510}">
      <dsp:nvSpPr>
        <dsp:cNvPr id="0" name=""/>
        <dsp:cNvSpPr/>
      </dsp:nvSpPr>
      <dsp:spPr>
        <a:xfrm>
          <a:off x="0" y="2815789"/>
          <a:ext cx="669674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B10185-C6B3-4C14-84CA-239E7B0231A5}">
      <dsp:nvSpPr>
        <dsp:cNvPr id="0" name=""/>
        <dsp:cNvSpPr/>
      </dsp:nvSpPr>
      <dsp:spPr>
        <a:xfrm>
          <a:off x="318814" y="1983122"/>
          <a:ext cx="6376287" cy="9950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администраций: </a:t>
          </a:r>
          <a:r>
            <a:rPr lang="ru-RU" sz="1400" b="1" kern="1200" dirty="0" smtClean="0"/>
            <a:t>73 042,0 </a:t>
          </a:r>
          <a:r>
            <a:rPr lang="ru-RU" sz="1400" kern="1200" dirty="0" smtClean="0"/>
            <a:t>тыс. руб.</a:t>
          </a:r>
          <a:endParaRPr lang="ru-RU" sz="1400" kern="1200" dirty="0"/>
        </a:p>
      </dsp:txBody>
      <dsp:txXfrm>
        <a:off x="367387" y="2031695"/>
        <a:ext cx="6279141" cy="897880"/>
      </dsp:txXfrm>
    </dsp:sp>
    <dsp:sp modelId="{13ABB39A-0E20-4155-918D-AB8FD7D75173}">
      <dsp:nvSpPr>
        <dsp:cNvPr id="0" name=""/>
        <dsp:cNvSpPr/>
      </dsp:nvSpPr>
      <dsp:spPr>
        <a:xfrm>
          <a:off x="0" y="3591975"/>
          <a:ext cx="669674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33EE9-CD72-41AC-A504-555927FC32F4}">
      <dsp:nvSpPr>
        <dsp:cNvPr id="0" name=""/>
        <dsp:cNvSpPr/>
      </dsp:nvSpPr>
      <dsp:spPr>
        <a:xfrm>
          <a:off x="320456" y="3157351"/>
          <a:ext cx="6376287" cy="6019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Обеспечение деятельности финансовых, налоговых и таможенных органов и органов финансового (финансово-бюджетного) надзора:     </a:t>
          </a:r>
          <a:r>
            <a:rPr lang="ru-RU" sz="1400" b="1" kern="1200" dirty="0" smtClean="0"/>
            <a:t>46 058,0 </a:t>
          </a:r>
          <a:r>
            <a:rPr lang="ru-RU" sz="1400" kern="1200" dirty="0" smtClean="0"/>
            <a:t>тыс. руб.</a:t>
          </a:r>
          <a:endParaRPr lang="ru-RU" sz="1400" kern="1200" dirty="0"/>
        </a:p>
      </dsp:txBody>
      <dsp:txXfrm>
        <a:off x="349841" y="3186736"/>
        <a:ext cx="6317517" cy="543176"/>
      </dsp:txXfrm>
    </dsp:sp>
    <dsp:sp modelId="{BC6463F0-64FE-4B42-BB57-261BB6AAF6C5}">
      <dsp:nvSpPr>
        <dsp:cNvPr id="0" name=""/>
        <dsp:cNvSpPr/>
      </dsp:nvSpPr>
      <dsp:spPr>
        <a:xfrm>
          <a:off x="0" y="4090935"/>
          <a:ext cx="669674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DA31E-2D5D-49DB-B077-666DC70B5D84}">
      <dsp:nvSpPr>
        <dsp:cNvPr id="0" name=""/>
        <dsp:cNvSpPr/>
      </dsp:nvSpPr>
      <dsp:spPr>
        <a:xfrm>
          <a:off x="320456" y="3921117"/>
          <a:ext cx="6376287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Резервные фонды: </a:t>
          </a:r>
          <a:r>
            <a:rPr lang="ru-RU" sz="1400" b="1" kern="1200" dirty="0" smtClean="0"/>
            <a:t>8 000,0 </a:t>
          </a:r>
          <a:r>
            <a:rPr lang="ru-RU" sz="1400" kern="1200" dirty="0" smtClean="0"/>
            <a:t>тыс. руб.</a:t>
          </a:r>
          <a:endParaRPr lang="ru-RU" sz="1400" kern="1200" dirty="0"/>
        </a:p>
      </dsp:txBody>
      <dsp:txXfrm>
        <a:off x="336308" y="3936969"/>
        <a:ext cx="6344583" cy="293016"/>
      </dsp:txXfrm>
    </dsp:sp>
    <dsp:sp modelId="{DFFECD1C-DE10-4F2C-9792-10658540FF5C}">
      <dsp:nvSpPr>
        <dsp:cNvPr id="0" name=""/>
        <dsp:cNvSpPr/>
      </dsp:nvSpPr>
      <dsp:spPr>
        <a:xfrm>
          <a:off x="0" y="4866563"/>
          <a:ext cx="669674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BC695-D4C7-4541-B66A-219D022CBC59}">
      <dsp:nvSpPr>
        <dsp:cNvPr id="0" name=""/>
        <dsp:cNvSpPr/>
      </dsp:nvSpPr>
      <dsp:spPr>
        <a:xfrm>
          <a:off x="320456" y="4437173"/>
          <a:ext cx="6376287" cy="6013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Другие общегосударственные вопросы: </a:t>
          </a:r>
          <a:r>
            <a:rPr lang="ru-RU" sz="1400" b="1" kern="1200" dirty="0" smtClean="0"/>
            <a:t>87 403,1 </a:t>
          </a:r>
          <a:r>
            <a:rPr lang="ru-RU" sz="1400" kern="1200" dirty="0" smtClean="0"/>
            <a:t>тыс. руб.</a:t>
          </a:r>
          <a:endParaRPr lang="ru-RU" sz="1400" kern="1200" dirty="0"/>
        </a:p>
      </dsp:txBody>
      <dsp:txXfrm>
        <a:off x="349813" y="4466530"/>
        <a:ext cx="6317573" cy="542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0.13561</cdr:x>
      <cdr:y>0.01786</cdr:y>
    </cdr:from>
    <cdr:to>
      <cdr:x>0.26079</cdr:x>
      <cdr:y>0.07143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28673" y="142877"/>
          <a:ext cx="857247" cy="4286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i="1" dirty="0"/>
        </a:p>
      </cdr:txBody>
    </cdr:sp>
  </cdr:relSizeAnchor>
  <cdr:relSizeAnchor xmlns:cdr="http://schemas.openxmlformats.org/drawingml/2006/chartDrawing">
    <cdr:from>
      <cdr:x>0.34425</cdr:x>
      <cdr:y>0.0625</cdr:y>
    </cdr:from>
    <cdr:to>
      <cdr:x>0.49029</cdr:x>
      <cdr:y>0.10714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357430" y="500066"/>
          <a:ext cx="1000099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800" b="1" i="1" dirty="0"/>
        </a:p>
      </cdr:txBody>
    </cdr:sp>
  </cdr:relSizeAnchor>
  <cdr:relSizeAnchor xmlns:cdr="http://schemas.openxmlformats.org/drawingml/2006/chartDrawing">
    <cdr:from>
      <cdr:x>0.55288</cdr:x>
      <cdr:y>0.07143</cdr:y>
    </cdr:from>
    <cdr:to>
      <cdr:x>0.68849</cdr:x>
      <cdr:y>0.12753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786190" y="571504"/>
          <a:ext cx="928673" cy="4488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i="1" dirty="0" smtClean="0"/>
            <a:t>25743,5</a:t>
          </a:r>
          <a:endParaRPr lang="ru-RU" sz="1800" b="1" i="1" dirty="0"/>
        </a:p>
      </cdr:txBody>
    </cdr:sp>
  </cdr:relSizeAnchor>
  <cdr:relSizeAnchor xmlns:cdr="http://schemas.openxmlformats.org/drawingml/2006/chartDrawing">
    <cdr:from>
      <cdr:x>0.76152</cdr:x>
      <cdr:y>0.0625</cdr:y>
    </cdr:from>
    <cdr:to>
      <cdr:x>0.89713</cdr:x>
      <cdr:y>0.1186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214976" y="500066"/>
          <a:ext cx="928667" cy="4488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800" b="1" i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0.15321</cdr:x>
      <cdr:y>0</cdr:y>
    </cdr:from>
    <cdr:to>
      <cdr:x>0.25944</cdr:x>
      <cdr:y>0.0561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6984" y="-117796"/>
          <a:ext cx="725916" cy="4282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i="1" dirty="0"/>
        </a:p>
      </cdr:txBody>
    </cdr:sp>
  </cdr:relSizeAnchor>
  <cdr:relSizeAnchor xmlns:cdr="http://schemas.openxmlformats.org/drawingml/2006/chartDrawing">
    <cdr:from>
      <cdr:x>0.28912</cdr:x>
      <cdr:y>0.14414</cdr:y>
    </cdr:from>
    <cdr:to>
      <cdr:x>0.39536</cdr:x>
      <cdr:y>0.22727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975684" y="1143008"/>
          <a:ext cx="725984" cy="6591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i="1" dirty="0" smtClean="0"/>
            <a:t>2223,7</a:t>
          </a:r>
          <a:endParaRPr lang="ru-RU" sz="1600" b="1" i="1" dirty="0"/>
        </a:p>
      </cdr:txBody>
    </cdr:sp>
  </cdr:relSizeAnchor>
  <cdr:relSizeAnchor xmlns:cdr="http://schemas.openxmlformats.org/drawingml/2006/chartDrawing">
    <cdr:from>
      <cdr:x>0.57138</cdr:x>
      <cdr:y>0.11712</cdr:y>
    </cdr:from>
    <cdr:to>
      <cdr:x>0.67761</cdr:x>
      <cdr:y>0.17322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904504" y="928694"/>
          <a:ext cx="725916" cy="444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i="1" dirty="0" smtClean="0"/>
            <a:t>2247,2</a:t>
          </a:r>
          <a:endParaRPr lang="ru-RU" sz="1600" b="1" i="1" dirty="0"/>
        </a:p>
      </cdr:txBody>
    </cdr:sp>
  </cdr:relSizeAnchor>
  <cdr:relSizeAnchor xmlns:cdr="http://schemas.openxmlformats.org/drawingml/2006/chartDrawing">
    <cdr:from>
      <cdr:x>0.8641</cdr:x>
      <cdr:y>0.02703</cdr:y>
    </cdr:from>
    <cdr:to>
      <cdr:x>0.97033</cdr:x>
      <cdr:y>0.08313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904768" y="214314"/>
          <a:ext cx="725916" cy="4448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i="1" smtClean="0"/>
            <a:t>2256,2</a:t>
          </a:r>
          <a:endParaRPr lang="ru-RU" sz="1600" b="1" i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0.07291</cdr:x>
      <cdr:y>0.00971</cdr:y>
    </cdr:from>
    <cdr:to>
      <cdr:x>0.9375</cdr:x>
      <cdr:y>0.43089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00042" y="71438"/>
          <a:ext cx="5929354" cy="3099075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6E12F-3F8F-4756-B4BF-0FAC95D165E8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81CCC-9BAF-45EC-89B5-6BAFB246B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399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1CCC-9BAF-45EC-89B5-6BAFB246BD38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6208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1CCC-9BAF-45EC-89B5-6BAFB246BD38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220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42900" y="4933072"/>
            <a:ext cx="6229350" cy="1524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342900" y="1911643"/>
            <a:ext cx="6229350" cy="26416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97720" y="4733502"/>
            <a:ext cx="2228850" cy="211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31430" y="4733502"/>
            <a:ext cx="2228850" cy="211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3405261" y="4701736"/>
            <a:ext cx="34290" cy="6096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999A-D741-4DC2-9929-F73E045A49B7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999A-D741-4DC2-9929-F73E045A49B7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999A-D741-4DC2-9929-F73E045A49B7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42900" y="2032000"/>
            <a:ext cx="6172200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A9999A-D741-4DC2-9929-F73E045A49B7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999A-D741-4DC2-9929-F73E045A49B7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4673600"/>
            <a:ext cx="5943600" cy="18288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6611819"/>
            <a:ext cx="5943600" cy="1312981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14350" y="6555990"/>
            <a:ext cx="5943600" cy="5735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999A-D741-4DC2-9929-F73E045A49B7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342900" y="2032000"/>
            <a:ext cx="3044952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3486150" y="2032000"/>
            <a:ext cx="3044952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999A-D741-4DC2-9929-F73E045A49B7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866124"/>
            <a:ext cx="3030141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342900" y="2935861"/>
            <a:ext cx="3028950" cy="521817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3487341" y="2935861"/>
            <a:ext cx="3028950" cy="521817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7264"/>
            <a:ext cx="6172200" cy="1524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3486150" y="1866124"/>
            <a:ext cx="3030141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22209" y="2906959"/>
            <a:ext cx="2811780" cy="211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566160" y="2906959"/>
            <a:ext cx="2811780" cy="211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999A-D741-4DC2-9929-F73E045A49B7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999A-D741-4DC2-9929-F73E045A49B7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342900" y="609600"/>
            <a:ext cx="4686300" cy="7620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6350" y="2133600"/>
            <a:ext cx="1488186" cy="49784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5086350" y="609600"/>
            <a:ext cx="1485900" cy="14224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A9999A-D741-4DC2-9929-F73E045A49B7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2050" y="609600"/>
            <a:ext cx="1543050" cy="14224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42900" y="609600"/>
            <a:ext cx="4514850" cy="74168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72050" y="2133600"/>
            <a:ext cx="1543050" cy="58928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999A-D741-4DC2-9929-F73E045A49B7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42900" y="1930401"/>
            <a:ext cx="6172200" cy="62378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343400" y="8271556"/>
            <a:ext cx="1943100" cy="51206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FA9999A-D741-4DC2-9929-F73E045A49B7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1600200" y="8271556"/>
            <a:ext cx="268605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6307931" y="8242041"/>
            <a:ext cx="457200" cy="6096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16256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Layout" Target="../diagrams/layout8.xml"/><Relationship Id="rId7" Type="http://schemas.openxmlformats.org/officeDocument/2006/relationships/image" Target="../media/image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img_url=http://topwar.ru/uploads/posts/2013-05/1369102159_63030320_flag.jpg&amp;uinfo=sw-1903-sh-911-fw-1678-fh-598-pd-1&amp;p=2&amp;text=%D1%84%D0%BE%D1%82%D0%BE%20%D1%80%D0%BE%D1%81%D1%81%D0%B8%D0%B9%D1%81%D0%BA%D0%B8%D0%B9%20%D1%84%D0%BB%D0%B0%D0%B3&amp;noreask=1&amp;pos=62&amp;rpt=simage&amp;lr=57" TargetMode="Externa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wiz&amp;img_url=http://my-shop.ru/_files/product/2/41/404807.jpg&amp;uinfo=sw-1903-sh-911-fw-1678-fh-598-pd-1&amp;p=2&amp;text=%D1%84%D0%BE%D1%82%D0%BE%D0%B3%D1%80%D0%B0%D1%84%D0%B8%D1%8F%20%D0%BD%D0%B0%20%D1%82%D0%B5%D0%BC%D1%83%20%D0%B1%D1%8E%D0%B4%D0%B6%D0%B5%D1%82%D0%BD%D1%8B%D0%B9%20%D0%BA%D0%BE%D0%B4%D0%B5%D0%BA%D1%81%20%D1%80%D1%84&amp;noreask=1&amp;pos=87&amp;rpt=simage&amp;lr=57" TargetMode="Externa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yandsearch?source=wiz&amp;img_url=http://pics.nashgorod.ru/imgfiles/newnews_imgs/2012/08/21/abc92f7bddbfb611a411ebc0e1406466.jpg&amp;uinfo=sw-1903-sh-911-fw-1678-fh-598-pd-1&amp;text=%D1%84%D0%BE%D1%82%D0%BE%20%D1%80%D0%BE%D1%81%D1%81%D0%B8%D0%B9%D1%81%D0%BA%D0%B8%D0%B9%20%D1%84%D0%BB%D0%B0%D0%B3&amp;noreask=1&amp;pos=2&amp;lr=57&amp;rpt=simag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80" y="1571604"/>
            <a:ext cx="5929354" cy="3071834"/>
          </a:xfrm>
          <a:effectLst>
            <a:reflection blurRad="228600" stA="45000" endPos="65000" dist="50800" dir="5400000" sy="-100000" algn="bl" rotWithShape="0"/>
          </a:effectLst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sz="4400" b="1" i="1" spc="0" dirty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БЮДЖЕТ ДЛЯ ГРАЖДАН</a:t>
            </a:r>
            <a:br>
              <a:rPr lang="ru-RU" sz="4400" b="1" i="1" spc="0" dirty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4000" b="1" i="1" spc="0" dirty="0" smtClean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сельского поселения Кедровый  за  1 квартал  2015 года</a:t>
            </a:r>
            <a:endParaRPr lang="ru-RU" sz="4000" b="1" i="1" spc="0" dirty="0">
              <a:ln/>
              <a:solidFill>
                <a:schemeClr val="accent3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7895861"/>
            <a:ext cx="6858000" cy="1248139"/>
          </a:xfrm>
          <a:prstGeom prst="rect">
            <a:avLst/>
          </a:prstGeom>
          <a:effectLst>
            <a:reflection blurRad="228600" stA="45000" endPos="65000" dist="50800" dir="5400000" sy="-100000" algn="bl" rotWithShape="0"/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endParaRPr lang="ru-RU" sz="16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82880" indent="0" algn="ctr">
              <a:buFont typeface="Georgia" pitchFamily="18" charset="0"/>
              <a:buNone/>
            </a:pPr>
            <a:r>
              <a:rPr lang="ru-RU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2015 год</a:t>
            </a:r>
            <a:endParaRPr lang="ru-RU" sz="1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https://encrypted-tbn2.gstatic.com/images?q=tbn:ANd9GcTpDHW3gm0Q5Q4M6QpYzsmE9OLdOpdLLFjpYwgtC5KoJCBqV8Va2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00306" y="5572132"/>
            <a:ext cx="2000264" cy="2009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71682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3714"/>
            <a:ext cx="693939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</a:rPr>
              <a:t>Структура доходов бюджета сельского поселения </a:t>
            </a:r>
          </a:p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</a:rPr>
              <a:t>на 2015г.</a:t>
            </a:r>
            <a:endParaRPr lang="ru-RU" sz="2000" b="1" i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53987161"/>
              </p:ext>
            </p:extLst>
          </p:nvPr>
        </p:nvGraphicFramePr>
        <p:xfrm>
          <a:off x="0" y="1000100"/>
          <a:ext cx="6848116" cy="8001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66054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51520"/>
            <a:ext cx="6939390" cy="9694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900" b="1" dirty="0" smtClean="0">
                <a:ln/>
                <a:solidFill>
                  <a:schemeClr val="accent3"/>
                </a:solidFill>
              </a:rPr>
              <a:t>Структура доходов бюджета сельского поселения без учета межбюджетных трансфертов из бюджетов других уровней </a:t>
            </a:r>
            <a:r>
              <a:rPr lang="ru-RU" sz="1900" b="1" dirty="0">
                <a:ln/>
                <a:solidFill>
                  <a:schemeClr val="accent3"/>
                </a:solidFill>
              </a:rPr>
              <a:t>на </a:t>
            </a:r>
            <a:r>
              <a:rPr lang="ru-RU" sz="1900" b="1" dirty="0" smtClean="0">
                <a:ln/>
                <a:solidFill>
                  <a:schemeClr val="accent3"/>
                </a:solidFill>
              </a:rPr>
              <a:t>2015-2017гг.</a:t>
            </a:r>
            <a:endParaRPr lang="ru-RU" sz="1900" b="1" i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70659093"/>
              </p:ext>
            </p:extLst>
          </p:nvPr>
        </p:nvGraphicFramePr>
        <p:xfrm>
          <a:off x="24562" y="1214414"/>
          <a:ext cx="6833438" cy="7929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66054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628" y="251521"/>
            <a:ext cx="658873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Расходы на общегосударственные вопросы </a:t>
            </a:r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12 680,6</a:t>
            </a:r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тыс</a:t>
            </a:r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руб. </a:t>
            </a:r>
          </a:p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(план </a:t>
            </a:r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2015г</a:t>
            </a:r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.), в том числе:</a:t>
            </a:r>
            <a:endParaRPr lang="ru-RU" b="1" i="1" dirty="0">
              <a:ln/>
              <a:solidFill>
                <a:schemeClr val="accent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712779679"/>
              </p:ext>
            </p:extLst>
          </p:nvPr>
        </p:nvGraphicFramePr>
        <p:xfrm>
          <a:off x="161256" y="4071934"/>
          <a:ext cx="6696744" cy="4857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40" name="Picture 4" descr="http://im4-tub-ru.yandex.net/i?id=235350793-68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8" y="1142976"/>
            <a:ext cx="6215106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2902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0" y="347531"/>
            <a:ext cx="6613134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Расходы в сфере национальной обороны, национальной безопасности и правоохранительной деятельности </a:t>
            </a:r>
          </a:p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(план </a:t>
            </a:r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2015г</a:t>
            </a:r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.):</a:t>
            </a:r>
            <a:endParaRPr lang="ru-RU" b="1" i="1" dirty="0">
              <a:ln/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4"/>
          <p:cNvSpPr/>
          <p:nvPr/>
        </p:nvSpPr>
        <p:spPr>
          <a:xfrm>
            <a:off x="214290" y="5429256"/>
            <a:ext cx="6415115" cy="7474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22860" tIns="11430" rIns="0" bIns="1143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bg1"/>
                </a:solidFill>
              </a:rPr>
              <a:t> </a:t>
            </a:r>
            <a:r>
              <a:rPr lang="ru-RU" sz="1400" b="1" kern="1200" dirty="0" smtClean="0">
                <a:solidFill>
                  <a:schemeClr val="bg1"/>
                </a:solidFill>
              </a:rPr>
              <a:t>205,2</a:t>
            </a:r>
            <a:r>
              <a:rPr lang="ru-RU" sz="1400" b="1" kern="1200" dirty="0" smtClean="0">
                <a:solidFill>
                  <a:schemeClr val="bg1"/>
                </a:solidFill>
              </a:rPr>
              <a:t> </a:t>
            </a:r>
            <a:r>
              <a:rPr lang="ru-RU" sz="1400" b="1" kern="1200" dirty="0" smtClean="0">
                <a:solidFill>
                  <a:schemeClr val="bg1"/>
                </a:solidFill>
              </a:rPr>
              <a:t>тыс.руб. – </a:t>
            </a:r>
            <a:r>
              <a:rPr lang="ru-RU" sz="1400" b="1" dirty="0" smtClean="0">
                <a:solidFill>
                  <a:schemeClr val="bg1"/>
                </a:solidFill>
              </a:rPr>
              <a:t>Осуществление первичного воинского учета на территориях, где отсутствуют военные комиссариаты</a:t>
            </a:r>
            <a:r>
              <a:rPr lang="ru-RU" sz="1400" b="1" kern="1200" dirty="0" smtClean="0">
                <a:solidFill>
                  <a:schemeClr val="bg1"/>
                </a:solidFill>
              </a:rPr>
              <a:t>.</a:t>
            </a:r>
            <a:endParaRPr lang="ru-RU" sz="1400" b="1" kern="1200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4"/>
          <p:cNvSpPr/>
          <p:nvPr/>
        </p:nvSpPr>
        <p:spPr>
          <a:xfrm>
            <a:off x="214290" y="6286512"/>
            <a:ext cx="6415115" cy="10192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22860" tIns="11430" rIns="0" bIns="1143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122,0</a:t>
            </a:r>
            <a:r>
              <a:rPr lang="ru-RU" sz="1400" b="1" kern="1200" dirty="0" smtClean="0">
                <a:solidFill>
                  <a:schemeClr val="bg1"/>
                </a:solidFill>
              </a:rPr>
              <a:t> </a:t>
            </a:r>
            <a:r>
              <a:rPr lang="ru-RU" sz="1400" b="1" kern="1200" dirty="0" smtClean="0">
                <a:solidFill>
                  <a:schemeClr val="bg1"/>
                </a:solidFill>
              </a:rPr>
              <a:t>тыс.руб. – </a:t>
            </a:r>
            <a:r>
              <a:rPr lang="ru-RU" sz="1400" b="1" dirty="0" smtClean="0">
                <a:solidFill>
                  <a:schemeClr val="bg1"/>
                </a:solidFill>
              </a:rPr>
              <a:t>Предупреждение и ликвидация последствий чрезвычайных ситуаций и стихийных бедствий природного и техногенного характера</a:t>
            </a:r>
            <a:r>
              <a:rPr lang="ru-RU" sz="1400" b="1" kern="1200" dirty="0" smtClean="0">
                <a:solidFill>
                  <a:schemeClr val="bg1"/>
                </a:solidFill>
              </a:rPr>
              <a:t>.</a:t>
            </a:r>
            <a:endParaRPr lang="ru-RU" sz="1400" b="1" kern="1200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iCAF31KA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66" y="1285852"/>
            <a:ext cx="5857916" cy="40719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93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1520"/>
            <a:ext cx="6858000" cy="9694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900" b="1" dirty="0" smtClean="0">
                <a:ln/>
                <a:solidFill>
                  <a:schemeClr val="accent3"/>
                </a:solidFill>
              </a:rPr>
              <a:t>Расходы в сфере национальной экономики </a:t>
            </a:r>
            <a:r>
              <a:rPr lang="ru-RU" sz="1900" b="1" dirty="0" smtClean="0">
                <a:ln/>
                <a:solidFill>
                  <a:schemeClr val="accent3"/>
                </a:solidFill>
              </a:rPr>
              <a:t>1836,8тыс</a:t>
            </a:r>
            <a:r>
              <a:rPr lang="ru-RU" sz="1900" b="1" dirty="0" smtClean="0">
                <a:ln/>
                <a:solidFill>
                  <a:schemeClr val="accent3"/>
                </a:solidFill>
              </a:rPr>
              <a:t>. руб. </a:t>
            </a:r>
          </a:p>
          <a:p>
            <a:pPr algn="ctr"/>
            <a:r>
              <a:rPr lang="ru-RU" sz="1900" b="1" dirty="0" smtClean="0">
                <a:ln/>
                <a:solidFill>
                  <a:schemeClr val="accent3"/>
                </a:solidFill>
              </a:rPr>
              <a:t>( </a:t>
            </a:r>
            <a:r>
              <a:rPr lang="ru-RU" sz="1900" b="1" dirty="0" smtClean="0">
                <a:ln/>
                <a:solidFill>
                  <a:schemeClr val="accent3"/>
                </a:solidFill>
              </a:rPr>
              <a:t>2015г</a:t>
            </a:r>
            <a:r>
              <a:rPr lang="ru-RU" sz="1900" b="1" dirty="0" smtClean="0">
                <a:ln/>
                <a:solidFill>
                  <a:schemeClr val="accent3"/>
                </a:solidFill>
              </a:rPr>
              <a:t>.), в том числе: </a:t>
            </a:r>
            <a:endParaRPr lang="ru-RU" sz="1900" b="1" i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4"/>
          <p:cNvSpPr/>
          <p:nvPr/>
        </p:nvSpPr>
        <p:spPr>
          <a:xfrm>
            <a:off x="214290" y="7286644"/>
            <a:ext cx="6345385" cy="10192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22860" tIns="11430" rIns="0" bIns="1143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bg1"/>
                </a:solidFill>
              </a:rPr>
              <a:t>509,</a:t>
            </a:r>
            <a:r>
              <a:rPr lang="ru-RU" b="1" kern="1200" dirty="0" smtClean="0">
                <a:solidFill>
                  <a:schemeClr val="bg1"/>
                </a:solidFill>
              </a:rPr>
              <a:t>9 </a:t>
            </a:r>
            <a:r>
              <a:rPr lang="ru-RU" b="1" kern="1200" dirty="0" smtClean="0">
                <a:solidFill>
                  <a:schemeClr val="bg1"/>
                </a:solidFill>
              </a:rPr>
              <a:t>тыс.руб. – Информационные технологии и связь.</a:t>
            </a:r>
            <a:endParaRPr lang="ru-RU" b="1" kern="12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0003-003-Svjaz-eta-otrasl-khozjajstva-obespechivajuschaja-priem-i-peredach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04" y="1357290"/>
            <a:ext cx="5929354" cy="55721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186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0" y="347531"/>
            <a:ext cx="661313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Расходы в сфере жилищно-коммунального хозяйства </a:t>
            </a:r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5238,7</a:t>
            </a:r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тыс</a:t>
            </a:r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руб. (план </a:t>
            </a:r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2015г</a:t>
            </a:r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.), в том числе:</a:t>
            </a:r>
            <a:endParaRPr lang="ru-RU" b="1" i="1" dirty="0">
              <a:ln/>
              <a:solidFill>
                <a:schemeClr val="accent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4"/>
          <p:cNvSpPr/>
          <p:nvPr/>
        </p:nvSpPr>
        <p:spPr>
          <a:xfrm>
            <a:off x="164014" y="6286512"/>
            <a:ext cx="6693986" cy="407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2860" tIns="11430" rIns="0" bIns="11430" numCol="1" spcCol="1270" anchor="ctr" anchorCtr="0">
            <a:noAutofit/>
          </a:bodyPr>
          <a:lstStyle/>
          <a:p>
            <a:pPr lvl="0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bg1"/>
                </a:solidFill>
              </a:rPr>
              <a:t>  </a:t>
            </a:r>
            <a:r>
              <a:rPr lang="ru-RU" sz="1400" b="1" kern="1200" dirty="0" smtClean="0">
                <a:solidFill>
                  <a:schemeClr val="bg1"/>
                </a:solidFill>
              </a:rPr>
              <a:t>5238,7</a:t>
            </a:r>
            <a:r>
              <a:rPr lang="ru-RU" sz="1400" b="1" kern="1200" dirty="0" smtClean="0">
                <a:solidFill>
                  <a:schemeClr val="bg1"/>
                </a:solidFill>
              </a:rPr>
              <a:t> </a:t>
            </a:r>
            <a:r>
              <a:rPr lang="ru-RU" sz="1400" b="1" kern="1200" dirty="0" smtClean="0">
                <a:solidFill>
                  <a:schemeClr val="bg1"/>
                </a:solidFill>
              </a:rPr>
              <a:t>тыс.руб. – Жилищно-коммунальное хозяйство.</a:t>
            </a:r>
            <a:endParaRPr lang="ru-RU" sz="1400" b="1" kern="1200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164014" y="6929454"/>
            <a:ext cx="6693986" cy="17667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2860" tIns="11430" rIns="0" bIns="11430" numCol="1" spcCol="1270" anchor="ctr" anchorCtr="0">
            <a:noAutofit/>
          </a:bodyPr>
          <a:lstStyle/>
          <a:p>
            <a:pPr lvl="0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chemeClr val="bg1"/>
                </a:solidFill>
              </a:rPr>
              <a:t>Благоустройство – </a:t>
            </a:r>
            <a:r>
              <a:rPr lang="ru-RU" sz="1400" b="1" dirty="0" smtClean="0">
                <a:solidFill>
                  <a:schemeClr val="bg1"/>
                </a:solidFill>
              </a:rPr>
              <a:t>892,1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тыс.руб., в том числе: </a:t>
            </a:r>
          </a:p>
          <a:p>
            <a:pPr marL="342900" lvl="0" indent="-342900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r>
              <a:rPr lang="ru-RU" sz="1400" b="1" kern="1200" dirty="0" smtClean="0">
                <a:solidFill>
                  <a:schemeClr val="bg1"/>
                </a:solidFill>
              </a:rPr>
              <a:t>Уличное освещение – </a:t>
            </a:r>
            <a:r>
              <a:rPr lang="ru-RU" sz="1400" b="1" dirty="0" smtClean="0">
                <a:solidFill>
                  <a:schemeClr val="bg1"/>
                </a:solidFill>
              </a:rPr>
              <a:t>856,0</a:t>
            </a:r>
            <a:r>
              <a:rPr lang="ru-RU" sz="1400" b="1" kern="1200" dirty="0" smtClean="0">
                <a:solidFill>
                  <a:schemeClr val="bg1"/>
                </a:solidFill>
              </a:rPr>
              <a:t> </a:t>
            </a:r>
            <a:r>
              <a:rPr lang="ru-RU" sz="1400" b="1" kern="1200" dirty="0" smtClean="0">
                <a:solidFill>
                  <a:schemeClr val="bg1"/>
                </a:solidFill>
              </a:rPr>
              <a:t>тыс.руб.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marL="342900" lvl="0" indent="-342900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r>
              <a:rPr lang="ru-RU" sz="1400" b="1" kern="1200" dirty="0" smtClean="0">
                <a:solidFill>
                  <a:schemeClr val="bg1"/>
                </a:solidFill>
              </a:rPr>
              <a:t>Организация и содержание мест захоронения – </a:t>
            </a:r>
            <a:r>
              <a:rPr lang="ru-RU" sz="1400" b="1" kern="1200" dirty="0" smtClean="0">
                <a:solidFill>
                  <a:schemeClr val="bg1"/>
                </a:solidFill>
              </a:rPr>
              <a:t>5</a:t>
            </a:r>
            <a:r>
              <a:rPr lang="ru-RU" sz="1400" b="1" dirty="0" smtClean="0">
                <a:solidFill>
                  <a:schemeClr val="bg1"/>
                </a:solidFill>
              </a:rPr>
              <a:t>0,0</a:t>
            </a:r>
            <a:r>
              <a:rPr lang="ru-RU" sz="1400" b="1" kern="1200" dirty="0" smtClean="0">
                <a:solidFill>
                  <a:schemeClr val="bg1"/>
                </a:solidFill>
              </a:rPr>
              <a:t> </a:t>
            </a:r>
            <a:r>
              <a:rPr lang="ru-RU" sz="1400" b="1" kern="1200" dirty="0" smtClean="0">
                <a:solidFill>
                  <a:schemeClr val="bg1"/>
                </a:solidFill>
              </a:rPr>
              <a:t>тыс.руб.</a:t>
            </a:r>
          </a:p>
          <a:p>
            <a:pPr marL="342900" lvl="0" indent="-342900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</a:rPr>
              <a:t>Прочие мероприятия по благоустройству городских округов и поселений – </a:t>
            </a:r>
            <a:r>
              <a:rPr lang="ru-RU" sz="1400" b="1" dirty="0" smtClean="0">
                <a:solidFill>
                  <a:schemeClr val="bg1"/>
                </a:solidFill>
              </a:rPr>
              <a:t>1279,6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тыс.руб.</a:t>
            </a:r>
            <a:endParaRPr lang="ru-RU" sz="1400" b="1" kern="1200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Фото02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00042" y="928662"/>
            <a:ext cx="2786082" cy="3214710"/>
          </a:xfrm>
          <a:prstGeom prst="rect">
            <a:avLst/>
          </a:prstGeom>
        </p:spPr>
      </p:pic>
      <p:pic>
        <p:nvPicPr>
          <p:cNvPr id="16" name="Рисунок 15" descr="Фото02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5400000">
            <a:off x="3786178" y="1000112"/>
            <a:ext cx="2786082" cy="3071810"/>
          </a:xfrm>
          <a:prstGeom prst="rect">
            <a:avLst/>
          </a:prstGeom>
        </p:spPr>
      </p:pic>
      <p:pic>
        <p:nvPicPr>
          <p:cNvPr id="17" name="Рисунок 16" descr="Фото024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2178835" y="1821637"/>
            <a:ext cx="2571768" cy="60722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186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1520"/>
            <a:ext cx="6939390" cy="9694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900" b="1" dirty="0" smtClean="0">
                <a:ln/>
                <a:solidFill>
                  <a:schemeClr val="accent3"/>
                </a:solidFill>
              </a:rPr>
              <a:t>Расходы в сфере культуры, кинематографии и средств массовой информации </a:t>
            </a:r>
            <a:r>
              <a:rPr lang="ru-RU" sz="19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1900" b="1" dirty="0" smtClean="0">
                <a:ln/>
                <a:solidFill>
                  <a:schemeClr val="accent3"/>
                </a:solidFill>
              </a:rPr>
              <a:t>7071,5</a:t>
            </a:r>
            <a:r>
              <a:rPr lang="ru-RU" sz="1900" b="1" dirty="0" smtClean="0">
                <a:ln/>
                <a:solidFill>
                  <a:schemeClr val="accent3"/>
                </a:solidFill>
              </a:rPr>
              <a:t>тыс</a:t>
            </a:r>
            <a:r>
              <a:rPr lang="ru-RU" sz="1900" b="1" dirty="0" smtClean="0">
                <a:ln/>
                <a:solidFill>
                  <a:schemeClr val="accent3"/>
                </a:solidFill>
              </a:rPr>
              <a:t>. руб. </a:t>
            </a:r>
          </a:p>
          <a:p>
            <a:pPr algn="ctr"/>
            <a:r>
              <a:rPr lang="ru-RU" sz="1900" b="1" dirty="0" smtClean="0">
                <a:ln/>
                <a:solidFill>
                  <a:schemeClr val="accent3"/>
                </a:solidFill>
              </a:rPr>
              <a:t>( </a:t>
            </a:r>
            <a:r>
              <a:rPr lang="ru-RU" sz="1900" b="1" dirty="0" smtClean="0">
                <a:ln/>
                <a:solidFill>
                  <a:schemeClr val="accent3"/>
                </a:solidFill>
              </a:rPr>
              <a:t>2015г. План ), </a:t>
            </a:r>
            <a:r>
              <a:rPr lang="ru-RU" sz="1900" b="1" dirty="0" smtClean="0">
                <a:ln/>
                <a:solidFill>
                  <a:schemeClr val="accent3"/>
                </a:solidFill>
              </a:rPr>
              <a:t>в том числе:</a:t>
            </a:r>
            <a:endParaRPr lang="ru-RU" sz="1900" b="1" i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8" y="7500958"/>
            <a:ext cx="6318735" cy="4560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2860" tIns="11430" rIns="0" bIns="1143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bg1"/>
                </a:solidFill>
              </a:rPr>
              <a:t>1652,0тыс.руб</a:t>
            </a:r>
            <a:r>
              <a:rPr lang="ru-RU" sz="1400" b="1" kern="1200" dirty="0" smtClean="0">
                <a:solidFill>
                  <a:schemeClr val="bg1"/>
                </a:solidFill>
              </a:rPr>
              <a:t>. – </a:t>
            </a:r>
            <a:r>
              <a:rPr lang="ru-RU" sz="1400" b="1" dirty="0" smtClean="0">
                <a:solidFill>
                  <a:schemeClr val="bg1"/>
                </a:solidFill>
              </a:rPr>
              <a:t>Библиотеки</a:t>
            </a:r>
            <a:r>
              <a:rPr lang="ru-RU" sz="1400" b="1" kern="1200" dirty="0" smtClean="0">
                <a:solidFill>
                  <a:schemeClr val="bg1"/>
                </a:solidFill>
              </a:rPr>
              <a:t>.</a:t>
            </a:r>
            <a:endParaRPr lang="ru-RU" sz="1400" b="1" kern="1200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4"/>
          <p:cNvSpPr/>
          <p:nvPr/>
        </p:nvSpPr>
        <p:spPr>
          <a:xfrm>
            <a:off x="214290" y="6357950"/>
            <a:ext cx="6318735" cy="9513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2860" tIns="11430" rIns="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bg1"/>
                </a:solidFill>
              </a:rPr>
              <a:t>5419,5 </a:t>
            </a:r>
            <a:r>
              <a:rPr lang="ru-RU" sz="1400" b="1" kern="1200" dirty="0" smtClean="0">
                <a:solidFill>
                  <a:schemeClr val="bg1"/>
                </a:solidFill>
              </a:rPr>
              <a:t>тыс.руб</a:t>
            </a:r>
            <a:r>
              <a:rPr lang="ru-RU" sz="1400" b="1" kern="1200" dirty="0" smtClean="0">
                <a:solidFill>
                  <a:schemeClr val="bg1"/>
                </a:solidFill>
              </a:rPr>
              <a:t>. – </a:t>
            </a:r>
            <a:r>
              <a:rPr lang="ru-RU" sz="1400" b="1" dirty="0" smtClean="0">
                <a:solidFill>
                  <a:schemeClr val="bg1"/>
                </a:solidFill>
              </a:rPr>
              <a:t>Дворцы и дома культуры, другие учреждения культуры и средств массовой информации.</a:t>
            </a:r>
            <a:endParaRPr lang="ru-RU" sz="1400" b="1" kern="1200" dirty="0">
              <a:solidFill>
                <a:schemeClr val="bg1"/>
              </a:solidFill>
            </a:endParaRPr>
          </a:p>
        </p:txBody>
      </p:sp>
      <p:pic>
        <p:nvPicPr>
          <p:cNvPr id="14" name="Рисунок 13" descr="P10407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8" y="1142976"/>
            <a:ext cx="6072230" cy="51435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59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9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66" y="285720"/>
            <a:ext cx="6215106" cy="3571900"/>
          </a:xfrm>
          <a:prstGeom prst="rect">
            <a:avLst/>
          </a:prstGeom>
        </p:spPr>
      </p:pic>
      <p:pic>
        <p:nvPicPr>
          <p:cNvPr id="3" name="Рисунок 2" descr="DSC016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8" y="5072066"/>
            <a:ext cx="6215106" cy="350046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14290" y="4214810"/>
            <a:ext cx="6357982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Новогодние мероприятия для детей в сельском  Доме Культуры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6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04" y="500034"/>
            <a:ext cx="6215106" cy="4071966"/>
          </a:xfrm>
          <a:prstGeom prst="rect">
            <a:avLst/>
          </a:prstGeom>
        </p:spPr>
      </p:pic>
      <p:pic>
        <p:nvPicPr>
          <p:cNvPr id="3" name="Рисунок 2" descr="P10406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66" y="4857752"/>
            <a:ext cx="6143668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357166" y="3500430"/>
            <a:ext cx="6172200" cy="329565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 1 января  2013 года на 5,5% (вместо планируемых 6,5% с 1 сентября  2013 года);</a:t>
            </a:r>
            <a:endParaRPr lang="ru-RU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 1 января  2014 года на 5% (вместо планируемых 6% с 1 сентября  2014 года);</a:t>
            </a:r>
            <a:endParaRPr lang="ru-RU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 1 января  2015 года на 5%. </a:t>
            </a:r>
            <a:endParaRPr lang="ru-RU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ru-RU" dirty="0" smtClean="0"/>
          </a:p>
        </p:txBody>
      </p:sp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500042" y="571472"/>
            <a:ext cx="6000792" cy="2000264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200" b="1" spc="0" dirty="0" smtClean="0">
                <a:ln/>
                <a:solidFill>
                  <a:schemeClr val="accent3"/>
                </a:solidFill>
                <a:effectLst/>
              </a:rPr>
              <a:t>  </a:t>
            </a:r>
            <a:r>
              <a:rPr lang="ru-RU" sz="32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Параметры индексации фонда оплаты труда муниципальных учреждений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0" y="347531"/>
            <a:ext cx="6613134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Брошюра подготовлена на основании: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357166" y="857224"/>
          <a:ext cx="6072230" cy="5238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556" name="Picture 4" descr="http://im0-tub-ru.yandex.net/i?id=132012055-13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34" y="6000760"/>
            <a:ext cx="1571636" cy="2143130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="" xmlns:p14="http://schemas.microsoft.com/office/powerpoint/2010/main" val="41765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1520"/>
            <a:ext cx="6939390" cy="6771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9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Расходы в сфере социальной политики </a:t>
            </a:r>
          </a:p>
          <a:p>
            <a:pPr algn="ctr"/>
            <a:r>
              <a:rPr lang="ru-RU" sz="19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120,0 </a:t>
            </a:r>
            <a:r>
              <a:rPr lang="ru-RU" sz="19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тыс.руб. ( </a:t>
            </a:r>
            <a:r>
              <a:rPr lang="ru-RU" sz="19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2015г план .), </a:t>
            </a:r>
            <a:r>
              <a:rPr lang="ru-RU" sz="19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 том числе:</a:t>
            </a:r>
            <a:endParaRPr lang="ru-RU" sz="1900" b="1" i="1" dirty="0">
              <a:ln/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4"/>
          <p:cNvSpPr/>
          <p:nvPr/>
        </p:nvSpPr>
        <p:spPr>
          <a:xfrm>
            <a:off x="285728" y="1357290"/>
            <a:ext cx="6318735" cy="55007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2860" tIns="11430" rIns="0" bIns="11430" numCol="1" spcCol="1270" anchor="ctr" anchorCtr="0">
            <a:prstTxWarp prst="textStop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120,0 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тыс.рублей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Доплаты к пенсиям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Государственных служащих субъектов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РФ и муниципальных служащи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000" b="1" kern="12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034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1520"/>
            <a:ext cx="6939390" cy="6771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900" b="1" dirty="0" smtClean="0">
                <a:ln/>
                <a:solidFill>
                  <a:schemeClr val="accent3"/>
                </a:solidFill>
              </a:rPr>
              <a:t>Расходы в сфере физической культуры и спорта           </a:t>
            </a:r>
            <a:r>
              <a:rPr lang="ru-RU" sz="1900" b="1" dirty="0" smtClean="0">
                <a:ln/>
                <a:solidFill>
                  <a:schemeClr val="accent3"/>
                </a:solidFill>
              </a:rPr>
              <a:t>700</a:t>
            </a:r>
            <a:r>
              <a:rPr lang="ru-RU" sz="1900" b="1" dirty="0" smtClean="0">
                <a:ln/>
                <a:solidFill>
                  <a:schemeClr val="accent3"/>
                </a:solidFill>
              </a:rPr>
              <a:t>тыс</a:t>
            </a:r>
            <a:r>
              <a:rPr lang="ru-RU" sz="1900" b="1" dirty="0" smtClean="0">
                <a:ln/>
                <a:solidFill>
                  <a:schemeClr val="accent3"/>
                </a:solidFill>
              </a:rPr>
              <a:t>. руб. (</a:t>
            </a:r>
            <a:r>
              <a:rPr lang="ru-RU" sz="1900" b="1" dirty="0" smtClean="0">
                <a:ln/>
                <a:solidFill>
                  <a:schemeClr val="accent3"/>
                </a:solidFill>
              </a:rPr>
              <a:t>2015г</a:t>
            </a:r>
            <a:r>
              <a:rPr lang="ru-RU" sz="1900" b="1" dirty="0" smtClean="0">
                <a:ln/>
                <a:solidFill>
                  <a:schemeClr val="accent3"/>
                </a:solidFill>
              </a:rPr>
              <a:t>.).</a:t>
            </a:r>
            <a:endParaRPr lang="ru-RU" sz="1900" b="1" i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f5PbKD1hKA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90" y="928662"/>
            <a:ext cx="6215082" cy="4000528"/>
          </a:xfrm>
          <a:prstGeom prst="rect">
            <a:avLst/>
          </a:prstGeom>
        </p:spPr>
      </p:pic>
      <p:pic>
        <p:nvPicPr>
          <p:cNvPr id="8" name="Рисунок 7" descr="Qory7zc5zT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90" y="5000628"/>
            <a:ext cx="6286544" cy="37147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173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zxPOaebBS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8" y="285720"/>
            <a:ext cx="6357958" cy="4286280"/>
          </a:xfrm>
          <a:prstGeom prst="rect">
            <a:avLst/>
          </a:prstGeom>
        </p:spPr>
      </p:pic>
      <p:pic>
        <p:nvPicPr>
          <p:cNvPr id="3" name="Рисунок 2" descr="D0k1N8mZE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66" y="4786314"/>
            <a:ext cx="6286544" cy="407014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17922" y="1328209"/>
          <a:ext cx="6172200" cy="7200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3906" name="Заголовок 1"/>
          <p:cNvSpPr>
            <a:spLocks noGrp="1"/>
          </p:cNvSpPr>
          <p:nvPr>
            <p:ph type="title"/>
          </p:nvPr>
        </p:nvSpPr>
        <p:spPr>
          <a:xfrm>
            <a:off x="696497" y="380970"/>
            <a:ext cx="5636419" cy="1976452"/>
          </a:xfrm>
        </p:spPr>
        <p:txBody>
          <a:bodyPr lIns="91440" tIns="45720" rIns="91440" bIns="45720"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None/>
              <a:defRPr/>
            </a:pPr>
            <a: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  <a:t>Основные направления доходов бюджета по направлениям расходов с учетом их удельного веса в общем объеме расходов </a:t>
            </a:r>
            <a:r>
              <a:rPr lang="ru-RU" sz="2400" b="1" spc="0" dirty="0" smtClean="0">
                <a:ln/>
                <a:solidFill>
                  <a:schemeClr val="accent3"/>
                </a:solidFill>
                <a:effectLst/>
                <a:latin typeface="Arial" charset="0"/>
              </a:rPr>
              <a:t>на</a:t>
            </a:r>
            <a: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  <a:t>2015 </a:t>
            </a:r>
            <a: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  <a:t>год</a:t>
            </a:r>
            <a:r>
              <a:rPr lang="ru-RU" b="1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b="1" spc="0" dirty="0" smtClean="0">
                <a:ln/>
                <a:solidFill>
                  <a:schemeClr val="accent3"/>
                </a:solidFill>
                <a:effectLst/>
              </a:rPr>
            </a:br>
            <a:endParaRPr lang="ru-RU" b="1" spc="0" dirty="0" smtClean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8917" name="AutoShape 8"/>
          <p:cNvSpPr>
            <a:spLocks noChangeArrowheads="1"/>
          </p:cNvSpPr>
          <p:nvPr/>
        </p:nvSpPr>
        <p:spPr bwMode="auto">
          <a:xfrm>
            <a:off x="3357562" y="3357554"/>
            <a:ext cx="2625346" cy="73129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ru-RU" sz="1200" b="1" dirty="0"/>
              <a:t>2 место </a:t>
            </a:r>
            <a:r>
              <a:rPr lang="ru-RU" sz="1200" b="1" dirty="0" smtClean="0"/>
              <a:t>–Культура</a:t>
            </a:r>
            <a:endParaRPr lang="ru-RU" sz="1200" b="1" dirty="0"/>
          </a:p>
          <a:p>
            <a:pPr algn="ctr" eaLnBrk="0" hangingPunct="0"/>
            <a:r>
              <a:rPr lang="ru-RU" sz="1200" b="1" dirty="0" smtClean="0"/>
              <a:t>7071,5 </a:t>
            </a:r>
            <a:r>
              <a:rPr lang="ru-RU" sz="1200" b="1" dirty="0"/>
              <a:t>тыс. руб</a:t>
            </a:r>
            <a:r>
              <a:rPr lang="ru-RU" sz="1200" b="1" dirty="0" smtClean="0"/>
              <a:t>.</a:t>
            </a:r>
            <a:endParaRPr lang="ru-RU" sz="1200" b="1" dirty="0"/>
          </a:p>
        </p:txBody>
      </p:sp>
      <p:sp>
        <p:nvSpPr>
          <p:cNvPr id="38918" name="AutoShape 9"/>
          <p:cNvSpPr>
            <a:spLocks noChangeArrowheads="1"/>
          </p:cNvSpPr>
          <p:nvPr/>
        </p:nvSpPr>
        <p:spPr bwMode="auto">
          <a:xfrm>
            <a:off x="3500438" y="4214810"/>
            <a:ext cx="2696784" cy="911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ru-RU" sz="1200" b="1" dirty="0"/>
              <a:t>3 место- </a:t>
            </a:r>
            <a:r>
              <a:rPr lang="ru-RU" sz="1200" b="1" dirty="0" smtClean="0"/>
              <a:t>Жилищно-коммунальное </a:t>
            </a:r>
            <a:endParaRPr lang="ru-RU" sz="1200" b="1" dirty="0"/>
          </a:p>
          <a:p>
            <a:pPr algn="ctr" eaLnBrk="0" hangingPunct="0"/>
            <a:r>
              <a:rPr lang="ru-RU" sz="1200" b="1" dirty="0" smtClean="0"/>
              <a:t>5238,7Хозяйство  </a:t>
            </a:r>
            <a:r>
              <a:rPr lang="ru-RU" sz="1200" b="1" dirty="0" smtClean="0"/>
              <a:t>тыс</a:t>
            </a:r>
            <a:r>
              <a:rPr lang="ru-RU" sz="1200" b="1" dirty="0"/>
              <a:t>. руб. </a:t>
            </a:r>
          </a:p>
          <a:p>
            <a:pPr algn="ctr" eaLnBrk="0" hangingPunct="0"/>
            <a:endParaRPr lang="ru-RU" sz="1200" b="1" dirty="0"/>
          </a:p>
        </p:txBody>
      </p:sp>
      <p:sp>
        <p:nvSpPr>
          <p:cNvPr id="38919" name="AutoShape 10"/>
          <p:cNvSpPr>
            <a:spLocks noChangeArrowheads="1"/>
          </p:cNvSpPr>
          <p:nvPr/>
        </p:nvSpPr>
        <p:spPr bwMode="auto">
          <a:xfrm>
            <a:off x="3714752" y="5214942"/>
            <a:ext cx="2696784" cy="87683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ru-RU" sz="1200" b="1" dirty="0"/>
              <a:t>4 место- </a:t>
            </a:r>
            <a:r>
              <a:rPr lang="ru-RU" sz="1200" b="1" dirty="0" smtClean="0"/>
              <a:t>Национальная экономика</a:t>
            </a:r>
          </a:p>
          <a:p>
            <a:pPr algn="ctr" eaLnBrk="0" hangingPunct="0"/>
            <a:r>
              <a:rPr lang="ru-RU" sz="1200" b="1" dirty="0" smtClean="0"/>
              <a:t>1836,8тыс</a:t>
            </a:r>
            <a:r>
              <a:rPr lang="ru-RU" sz="1200" b="1" dirty="0" smtClean="0"/>
              <a:t>. руб. </a:t>
            </a:r>
            <a:endParaRPr lang="ru-RU" sz="1200" b="1" dirty="0"/>
          </a:p>
        </p:txBody>
      </p:sp>
      <p:sp>
        <p:nvSpPr>
          <p:cNvPr id="38920" name="AutoShape 11"/>
          <p:cNvSpPr>
            <a:spLocks noChangeArrowheads="1"/>
          </p:cNvSpPr>
          <p:nvPr/>
        </p:nvSpPr>
        <p:spPr bwMode="auto">
          <a:xfrm>
            <a:off x="4000504" y="6215074"/>
            <a:ext cx="2643206" cy="114300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ru-RU" sz="1200" b="1" dirty="0"/>
              <a:t>5 место </a:t>
            </a:r>
            <a:r>
              <a:rPr lang="ru-RU" sz="1200" b="1" dirty="0" smtClean="0"/>
              <a:t>–Физкультура и спорт </a:t>
            </a:r>
          </a:p>
          <a:p>
            <a:pPr algn="ctr" eaLnBrk="0" hangingPunct="0"/>
            <a:r>
              <a:rPr lang="ru-RU" sz="1200" b="1" dirty="0" smtClean="0"/>
              <a:t>700,0</a:t>
            </a:r>
            <a:r>
              <a:rPr lang="ru-RU" sz="1200" b="1" dirty="0" smtClean="0"/>
              <a:t>  </a:t>
            </a:r>
            <a:r>
              <a:rPr lang="ru-RU" sz="1200" b="1" dirty="0" smtClean="0"/>
              <a:t>тыс</a:t>
            </a:r>
            <a:r>
              <a:rPr lang="ru-RU" sz="1200" b="1" dirty="0"/>
              <a:t>. руб. </a:t>
            </a:r>
          </a:p>
        </p:txBody>
      </p:sp>
      <p:sp>
        <p:nvSpPr>
          <p:cNvPr id="38921" name="Text Box 14"/>
          <p:cNvSpPr txBox="1">
            <a:spLocks noChangeArrowheads="1"/>
          </p:cNvSpPr>
          <p:nvPr/>
        </p:nvSpPr>
        <p:spPr bwMode="auto">
          <a:xfrm>
            <a:off x="3214686" y="2571736"/>
            <a:ext cx="2661047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/>
            <a:r>
              <a:rPr lang="en-US" sz="1200" b="1" dirty="0"/>
              <a:t>1 </a:t>
            </a:r>
            <a:r>
              <a:rPr lang="ru-RU" sz="1200" b="1" dirty="0" smtClean="0"/>
              <a:t>место -аппарат управления</a:t>
            </a:r>
            <a:endParaRPr lang="ru-RU" sz="1200" b="1" dirty="0"/>
          </a:p>
          <a:p>
            <a:pPr algn="ctr" eaLnBrk="0" hangingPunct="0"/>
            <a:r>
              <a:rPr lang="ru-RU" sz="1200" b="1" dirty="0" smtClean="0"/>
              <a:t> 12660,6 </a:t>
            </a:r>
            <a:r>
              <a:rPr lang="ru-RU" sz="1200" b="1" dirty="0"/>
              <a:t>тыс. руб.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0" y="347531"/>
            <a:ext cx="661313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Муниципальные целевые программы сельского поселения Кедровый на </a:t>
            </a:r>
            <a:r>
              <a:rPr lang="ru-RU" b="1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2015</a:t>
            </a:r>
            <a:endParaRPr lang="ru-RU" b="1" i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87775957"/>
              </p:ext>
            </p:extLst>
          </p:nvPr>
        </p:nvGraphicFramePr>
        <p:xfrm>
          <a:off x="0" y="1500166"/>
          <a:ext cx="6858000" cy="735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09991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>
          <a:xfrm>
            <a:off x="857232" y="3786182"/>
            <a:ext cx="5715040" cy="3857652"/>
          </a:xfrm>
        </p:spPr>
        <p:txBody>
          <a:bodyPr lIns="91440" tIns="45720" rIns="91440" bIns="45720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000" b="1" i="1" dirty="0" smtClean="0">
              <a:ln/>
              <a:solidFill>
                <a:schemeClr val="accent3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6600" b="1" i="1" dirty="0" smtClean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Благодарим  за внимание !</a:t>
            </a:r>
          </a:p>
        </p:txBody>
      </p:sp>
      <p:pic>
        <p:nvPicPr>
          <p:cNvPr id="1030" name="Picture 6" descr="http://im3-tub-ru.yandex.net/i?id=278128792-2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04" y="357158"/>
            <a:ext cx="6072230" cy="32861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8" y="8072462"/>
            <a:ext cx="6357982" cy="504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12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Материал подготовлен финансово-экономическим сектором сельского поселения Кедровый </a:t>
            </a:r>
            <a:endParaRPr lang="ru-RU" sz="1200" b="1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40" y="347531"/>
            <a:ext cx="6426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Основные понятия и термины:</a:t>
            </a:r>
            <a:endParaRPr lang="ru-RU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723820469"/>
              </p:ext>
            </p:extLst>
          </p:nvPr>
        </p:nvGraphicFramePr>
        <p:xfrm>
          <a:off x="0" y="899592"/>
          <a:ext cx="6777372" cy="808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52295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40" y="347531"/>
            <a:ext cx="6426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Основные понятия и термины:</a:t>
            </a:r>
            <a:endParaRPr lang="ru-RU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662817650"/>
              </p:ext>
            </p:extLst>
          </p:nvPr>
        </p:nvGraphicFramePr>
        <p:xfrm>
          <a:off x="0" y="827584"/>
          <a:ext cx="6777372" cy="831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31227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40" y="347531"/>
            <a:ext cx="6426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Структура бюджетной системы Российской Федерации:</a:t>
            </a:r>
            <a:endParaRPr lang="ru-RU" b="1" i="1" dirty="0"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395492186"/>
              </p:ext>
            </p:extLst>
          </p:nvPr>
        </p:nvGraphicFramePr>
        <p:xfrm>
          <a:off x="188640" y="3226110"/>
          <a:ext cx="6552728" cy="5666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0647" y="1403648"/>
            <a:ext cx="6354707" cy="166199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Бюджетная </a:t>
            </a:r>
            <a:r>
              <a:rPr lang="ru-RU" sz="1400" b="1" dirty="0">
                <a:ln w="50800"/>
                <a:solidFill>
                  <a:schemeClr val="bg1">
                    <a:shade val="50000"/>
                  </a:schemeClr>
                </a:solidFill>
              </a:rPr>
              <a:t>система представляет собой основанную на экономических отношениях и юридических нормах совокупность федерального бюджета, бюджетов субъектов РФ (областных, окружных, республиканских, краевых), местных бюджетов (городских, районных, сельских, поселковых) и бюджетов государственных внебюджетных фондов. </a:t>
            </a:r>
          </a:p>
          <a:p>
            <a:pPr algn="just"/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494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42852" y="2714612"/>
          <a:ext cx="6500858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28604" y="642910"/>
            <a:ext cx="5857916" cy="1714512"/>
          </a:xfrm>
        </p:spPr>
        <p:txBody>
          <a:bodyPr>
            <a:prstTxWarp prst="textChevro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2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Основная цель бюджетной политики:</a:t>
            </a:r>
          </a:p>
        </p:txBody>
      </p:sp>
      <p:pic>
        <p:nvPicPr>
          <p:cNvPr id="4" name="Рисунок 3" descr="DSC001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90" y="4786314"/>
            <a:ext cx="6143644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428604" y="2500298"/>
          <a:ext cx="6229372" cy="6296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214422" y="500034"/>
            <a:ext cx="4884383" cy="1524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2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задачи бюджетной политики на </a:t>
            </a:r>
            <a:r>
              <a:rPr lang="ru-RU" sz="32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2015-2017 </a:t>
            </a:r>
            <a:r>
              <a:rPr lang="ru-RU" sz="32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гг.: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42900" y="635563"/>
          <a:ext cx="6172200" cy="7532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8640" y="347531"/>
            <a:ext cx="6426714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ru-RU" sz="2000" b="1" dirty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Основные</a:t>
            </a:r>
            <a:r>
              <a:rPr lang="ru-RU" sz="20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параметры </a:t>
            </a:r>
            <a:r>
              <a:rPr lang="ru-RU" sz="2000" b="1" dirty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бюджета </a:t>
            </a:r>
            <a:r>
              <a:rPr lang="ru-RU" sz="20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Сельского поселения Кедровый за  1 квартал  2015 года </a:t>
            </a:r>
          </a:p>
          <a:p>
            <a:pPr lvl="0" algn="ctr"/>
            <a:endParaRPr lang="ru-RU" sz="2000" b="1" dirty="0">
              <a:ln/>
              <a:solidFill>
                <a:schemeClr val="accent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50852063"/>
              </p:ext>
            </p:extLst>
          </p:nvPr>
        </p:nvGraphicFramePr>
        <p:xfrm>
          <a:off x="1214422" y="5929322"/>
          <a:ext cx="4929222" cy="26642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2656"/>
                <a:gridCol w="2506566"/>
              </a:tblGrid>
              <a:tr h="553908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Исполнено за  1 квартал</a:t>
                      </a:r>
                    </a:p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2015 </a:t>
                      </a:r>
                      <a:r>
                        <a:rPr lang="ru-RU" sz="16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г.</a:t>
                      </a:r>
                      <a:endParaRPr lang="ru-RU" sz="16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5539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Доходы (тыс.руб.)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/>
                        </a:rPr>
                        <a:t>6753,1</a:t>
                      </a:r>
                      <a:endParaRPr lang="ru-RU" sz="1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5539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Расходы (тыс.руб.)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6311,6</a:t>
                      </a:r>
                      <a:endParaRPr lang="ru-RU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00257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Дефицит(-), </a:t>
                      </a:r>
                      <a:endParaRPr lang="en-US" sz="1600" b="1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ru-RU" sz="1600" b="1" u="none" strike="noStrike" dirty="0" smtClean="0">
                          <a:effectLst/>
                        </a:rPr>
                        <a:t>Профицит </a:t>
                      </a:r>
                      <a:r>
                        <a:rPr lang="ru-RU" sz="1600" b="1" u="none" strike="noStrike" dirty="0">
                          <a:effectLst/>
                        </a:rPr>
                        <a:t>(+) </a:t>
                      </a:r>
                      <a:endParaRPr lang="en-US" sz="1600" b="1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ru-RU" sz="1600" b="1" u="none" strike="noStrike" dirty="0" smtClean="0">
                          <a:effectLst/>
                        </a:rPr>
                        <a:t>(</a:t>
                      </a:r>
                      <a:r>
                        <a:rPr lang="ru-RU" sz="1600" b="1" u="none" strike="noStrike" dirty="0">
                          <a:effectLst/>
                        </a:rPr>
                        <a:t>тыс.руб.)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441,5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285728" y="1357290"/>
          <a:ext cx="6357982" cy="4738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26406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10479</TotalTime>
  <Words>1094</Words>
  <Application>Microsoft Office PowerPoint</Application>
  <PresentationFormat>Экран (4:3)</PresentationFormat>
  <Paragraphs>151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БЮДЖЕТ ДЛЯ ГРАЖДАН  сельского поселения Кедровый  за  1 квартал  2015 года</vt:lpstr>
      <vt:lpstr>Слайд 2</vt:lpstr>
      <vt:lpstr>Слайд 3</vt:lpstr>
      <vt:lpstr>Слайд 4</vt:lpstr>
      <vt:lpstr>Слайд 5</vt:lpstr>
      <vt:lpstr>Основная цель бюджетной политики:</vt:lpstr>
      <vt:lpstr>Основные задачи бюджетной политики на 2015-2017 гг.: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 Параметры индексации фонда оплаты труда муниципальных учреждений</vt:lpstr>
      <vt:lpstr>Слайд 20</vt:lpstr>
      <vt:lpstr>Слайд 21</vt:lpstr>
      <vt:lpstr>Слайд 22</vt:lpstr>
      <vt:lpstr>     Основные направления доходов бюджета по направлениям расходов с учетом их удельного веса в общем объеме расходов на 2015 год </vt:lpstr>
      <vt:lpstr>Слайд 24</vt:lpstr>
      <vt:lpstr>Слайд 25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Ханты-Мансийский район</dc:title>
  <dc:creator>bayazitov_er</dc:creator>
  <cp:lastModifiedBy>1</cp:lastModifiedBy>
  <cp:revision>330</cp:revision>
  <cp:lastPrinted>2013-08-29T06:49:27Z</cp:lastPrinted>
  <dcterms:created xsi:type="dcterms:W3CDTF">2010-07-28T03:23:31Z</dcterms:created>
  <dcterms:modified xsi:type="dcterms:W3CDTF">2015-04-08T04:03:41Z</dcterms:modified>
</cp:coreProperties>
</file>